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3" r:id="rId2"/>
    <p:sldId id="274" r:id="rId3"/>
    <p:sldId id="282" r:id="rId4"/>
    <p:sldId id="275" r:id="rId5"/>
    <p:sldId id="26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76" r:id="rId14"/>
    <p:sldId id="277" r:id="rId15"/>
    <p:sldId id="278" r:id="rId16"/>
    <p:sldId id="279" r:id="rId17"/>
    <p:sldId id="280" r:id="rId18"/>
    <p:sldId id="281" r:id="rId19"/>
  </p:sldIdLst>
  <p:sldSz cx="9144000" cy="6858000" type="screen4x3"/>
  <p:notesSz cx="6797675" cy="9926638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4C811-C442-4317-9CBA-FB5BCC224EFF}" type="datetimeFigureOut">
              <a:rPr lang="sl-SI" smtClean="0"/>
              <a:t>9.12.2016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65234-BE94-430F-9B25-A5F38EE274B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3486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71748F-2A2D-4D87-9D72-9F634A46D17D}" type="datetimeFigureOut">
              <a:rPr lang="sl-SI" smtClean="0"/>
              <a:t>9.12.2016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CBD9D-B72C-4AF3-B2B2-5F26AECAD2E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70408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l-SI" altLang="sl-SI" smtClean="0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D48F680A-2487-497B-B183-0E9A5FEC25CD}" type="slidenum">
              <a:rPr lang="sl-SI" altLang="sl-SI" smtClean="0"/>
              <a:pPr eaLnBrk="1" hangingPunct="1"/>
              <a:t>3</a:t>
            </a:fld>
            <a:endParaRPr lang="sl-SI" altLang="sl-SI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l-SI" altLang="sl-SI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5706D15B-76CE-40B6-AC9B-6DE242A41561}" type="slidenum">
              <a:rPr lang="sl-SI" altLang="sl-SI" smtClean="0"/>
              <a:pPr eaLnBrk="1" hangingPunct="1"/>
              <a:t>5</a:t>
            </a:fld>
            <a:endParaRPr lang="sl-SI" altLang="sl-SI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l-SI" altLang="sl-SI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C47CA1F5-346A-424D-9793-5B124023A4F7}" type="slidenum">
              <a:rPr lang="sl-SI" altLang="sl-SI" smtClean="0"/>
              <a:pPr eaLnBrk="1" hangingPunct="1"/>
              <a:t>7</a:t>
            </a:fld>
            <a:endParaRPr lang="sl-SI" altLang="sl-SI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l-SI" altLang="sl-SI" smtClean="0"/>
          </a:p>
        </p:txBody>
      </p:sp>
      <p:sp>
        <p:nvSpPr>
          <p:cNvPr id="128004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B680451F-C2F6-4752-85A2-28F60ED61765}" type="slidenum">
              <a:rPr lang="sl-SI" altLang="sl-SI" smtClean="0"/>
              <a:pPr eaLnBrk="1" hangingPunct="1"/>
              <a:t>9</a:t>
            </a:fld>
            <a:endParaRPr lang="sl-SI" altLang="sl-SI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l-SI" altLang="sl-SI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656CEFC1-8794-4517-9797-FFC7A74BB629}" type="slidenum">
              <a:rPr lang="sl-SI" altLang="sl-SI" smtClean="0"/>
              <a:pPr eaLnBrk="1" hangingPunct="1"/>
              <a:t>18</a:t>
            </a:fld>
            <a:endParaRPr lang="sl-SI" altLang="sl-SI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3A8F-6429-4286-9EAC-CC72E92EB63C}" type="datetimeFigureOut">
              <a:rPr lang="sl-SI" smtClean="0"/>
              <a:t>9.12.2016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912C9-D082-47E3-8FD8-FC043EBAE14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38826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3A8F-6429-4286-9EAC-CC72E92EB63C}" type="datetimeFigureOut">
              <a:rPr lang="sl-SI" smtClean="0"/>
              <a:t>9.12.2016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912C9-D082-47E3-8FD8-FC043EBAE14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2019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3A8F-6429-4286-9EAC-CC72E92EB63C}" type="datetimeFigureOut">
              <a:rPr lang="sl-SI" smtClean="0"/>
              <a:t>9.12.2016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912C9-D082-47E3-8FD8-FC043EBAE14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846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3A8F-6429-4286-9EAC-CC72E92EB63C}" type="datetimeFigureOut">
              <a:rPr lang="sl-SI" smtClean="0"/>
              <a:t>9.12.2016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912C9-D082-47E3-8FD8-FC043EBAE14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84478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3A8F-6429-4286-9EAC-CC72E92EB63C}" type="datetimeFigureOut">
              <a:rPr lang="sl-SI" smtClean="0"/>
              <a:t>9.12.2016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912C9-D082-47E3-8FD8-FC043EBAE14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75137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3A8F-6429-4286-9EAC-CC72E92EB63C}" type="datetimeFigureOut">
              <a:rPr lang="sl-SI" smtClean="0"/>
              <a:t>9.12.2016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912C9-D082-47E3-8FD8-FC043EBAE14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02267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3A8F-6429-4286-9EAC-CC72E92EB63C}" type="datetimeFigureOut">
              <a:rPr lang="sl-SI" smtClean="0"/>
              <a:t>9.12.2016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912C9-D082-47E3-8FD8-FC043EBAE14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03088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3A8F-6429-4286-9EAC-CC72E92EB63C}" type="datetimeFigureOut">
              <a:rPr lang="sl-SI" smtClean="0"/>
              <a:t>9.12.2016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912C9-D082-47E3-8FD8-FC043EBAE14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94497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3A8F-6429-4286-9EAC-CC72E92EB63C}" type="datetimeFigureOut">
              <a:rPr lang="sl-SI" smtClean="0"/>
              <a:t>9.12.2016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912C9-D082-47E3-8FD8-FC043EBAE14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17160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3A8F-6429-4286-9EAC-CC72E92EB63C}" type="datetimeFigureOut">
              <a:rPr lang="sl-SI" smtClean="0"/>
              <a:t>9.12.2016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912C9-D082-47E3-8FD8-FC043EBAE14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65183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3A8F-6429-4286-9EAC-CC72E92EB63C}" type="datetimeFigureOut">
              <a:rPr lang="sl-SI" smtClean="0"/>
              <a:t>9.12.2016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912C9-D082-47E3-8FD8-FC043EBAE14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2862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53A8F-6429-4286-9EAC-CC72E92EB63C}" type="datetimeFigureOut">
              <a:rPr lang="sl-SI" smtClean="0"/>
              <a:t>9.12.2016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912C9-D082-47E3-8FD8-FC043EBAE14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8251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hyperlink" Target="http://www.youtube.com/watch?v=3aDxUhJlMP8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hyperlink" Target="http://www.youtube.com/watch?v=3aDxUhJlMP8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hyperlink" Target="http://www.youtube.com/watch?v=3aDxUhJlMP8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hyperlink" Target="http://www.cmepius.si/institucije.php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hyperlink" Target="http://www.youtube.com/watch?v=3aDxUhJlMP8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hyperlink" Target="http://ava.rtvslo.si/predvajaj/slovenska-kronika/ava2.104891558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hyperlink" Target="http://www.youtube.com/watch?v=3aDxUhJlMP8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hyperlink" Target="http://www.youtube.com/watch?v=3aDxUhJlMP8" TargetMode="External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koslika"/>
          <p:cNvPicPr>
            <a:picLocks noChangeAspect="1" noChangeArrowheads="1"/>
          </p:cNvPicPr>
          <p:nvPr/>
        </p:nvPicPr>
        <p:blipFill>
          <a:blip r:embed="rId2">
            <a:lum bright="32000" contrast="-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19672" y="5589240"/>
            <a:ext cx="5904656" cy="7920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sl-SI" sz="1700" dirty="0" smtClean="0">
                <a:solidFill>
                  <a:schemeClr val="tx1"/>
                </a:solidFill>
              </a:rPr>
              <a:t>mag. Katarina Vodopivec </a:t>
            </a:r>
            <a:r>
              <a:rPr lang="sl-SI" sz="1700" dirty="0" smtClean="0">
                <a:solidFill>
                  <a:schemeClr val="tx1"/>
                </a:solidFill>
              </a:rPr>
              <a:t>Kolar, Veronika Šporar, Andreja </a:t>
            </a:r>
            <a:r>
              <a:rPr lang="sl-SI" sz="1700" dirty="0" err="1" smtClean="0">
                <a:solidFill>
                  <a:schemeClr val="tx1"/>
                </a:solidFill>
              </a:rPr>
              <a:t>Ljoljo</a:t>
            </a:r>
            <a:endParaRPr lang="sl-SI" sz="1700" dirty="0" smtClean="0">
              <a:solidFill>
                <a:schemeClr val="tx1"/>
              </a:solidFill>
            </a:endParaRPr>
          </a:p>
          <a:p>
            <a:pPr algn="ctr"/>
            <a:r>
              <a:rPr lang="sl-SI" sz="1700" b="1" dirty="0" smtClean="0">
                <a:solidFill>
                  <a:schemeClr val="tx1"/>
                </a:solidFill>
              </a:rPr>
              <a:t>ZRSS, december 2016</a:t>
            </a:r>
          </a:p>
          <a:p>
            <a:pPr algn="ctr"/>
            <a:endParaRPr lang="sl-SI" dirty="0" smtClean="0">
              <a:solidFill>
                <a:schemeClr val="tx1"/>
              </a:solidFill>
            </a:endParaRPr>
          </a:p>
        </p:txBody>
      </p:sp>
      <p:sp>
        <p:nvSpPr>
          <p:cNvPr id="5" name="Naslov 4"/>
          <p:cNvSpPr>
            <a:spLocks noGrp="1"/>
          </p:cNvSpPr>
          <p:nvPr>
            <p:ph type="ctrTitle"/>
          </p:nvPr>
        </p:nvSpPr>
        <p:spPr>
          <a:xfrm>
            <a:off x="1028218" y="3789040"/>
            <a:ext cx="711718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/>
              <a:t>Projektni pristop sodelovalnega učenja vzgoje </a:t>
            </a:r>
            <a:r>
              <a:rPr lang="sl-SI" b="1" dirty="0" smtClean="0"/>
              <a:t/>
            </a:r>
            <a:br>
              <a:rPr lang="sl-SI" b="1" dirty="0" smtClean="0"/>
            </a:br>
            <a:r>
              <a:rPr lang="sl-SI" b="1" dirty="0" smtClean="0"/>
              <a:t>za </a:t>
            </a:r>
            <a:r>
              <a:rPr lang="sl-SI" b="1" dirty="0"/>
              <a:t>trajnostni razvoj na OŠ Domžale</a:t>
            </a:r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pic>
        <p:nvPicPr>
          <p:cNvPr id="7" name="Slika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01916"/>
            <a:ext cx="5315233" cy="2795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199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hlinkClick r:id="rId2"/>
          </p:cNvPr>
          <p:cNvSpPr txBox="1">
            <a:spLocks noChangeArrowheads="1"/>
          </p:cNvSpPr>
          <p:nvPr/>
        </p:nvSpPr>
        <p:spPr bwMode="auto">
          <a:xfrm>
            <a:off x="1802868" y="41410"/>
            <a:ext cx="560568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sl-SI" altLang="sl-SI" sz="3600" dirty="0"/>
              <a:t>EKODAN </a:t>
            </a:r>
            <a:r>
              <a:rPr lang="sl-SI" altLang="sl-SI" sz="3600" dirty="0" smtClean="0"/>
              <a:t>2013/2014:</a:t>
            </a:r>
          </a:p>
          <a:p>
            <a:pPr eaLnBrk="1" hangingPunct="1"/>
            <a:r>
              <a:rPr lang="sl-SI" altLang="sl-SI" sz="3600" dirty="0" smtClean="0"/>
              <a:t>Zdravje in dobro počutje ter Tradicionalni slovenski zajtrk</a:t>
            </a:r>
            <a:endParaRPr lang="sl-SI" altLang="sl-SI" sz="36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17461" y="592500"/>
            <a:ext cx="2438400" cy="1630680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3" y="4969087"/>
            <a:ext cx="2438400" cy="1630680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712" y="1856602"/>
            <a:ext cx="2843139" cy="1901349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681" y="5157192"/>
            <a:ext cx="2438400" cy="1630680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726357"/>
            <a:ext cx="2759612" cy="1845491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42612"/>
            <a:ext cx="2438400" cy="1630680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921227"/>
            <a:ext cx="3808718" cy="2547080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058" y="207933"/>
            <a:ext cx="1906100" cy="1274704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PoljeZBesedilom 11"/>
          <p:cNvSpPr txBox="1"/>
          <p:nvPr/>
        </p:nvSpPr>
        <p:spPr>
          <a:xfrm>
            <a:off x="5076056" y="1980709"/>
            <a:ext cx="379686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Tradicionalni slovenski zajtrk z ministrico dr. Anjo Kopač Mrak</a:t>
            </a:r>
            <a:endParaRPr lang="sl-SI" dirty="0"/>
          </a:p>
        </p:txBody>
      </p:sp>
      <p:sp>
        <p:nvSpPr>
          <p:cNvPr id="14" name="PoljeZBesedilom 13"/>
          <p:cNvSpPr txBox="1"/>
          <p:nvPr/>
        </p:nvSpPr>
        <p:spPr>
          <a:xfrm>
            <a:off x="3110681" y="3560366"/>
            <a:ext cx="1838387" cy="18158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sl-SI" sz="1600" dirty="0" smtClean="0"/>
              <a:t>RAZLIČNE </a:t>
            </a:r>
          </a:p>
          <a:p>
            <a:pPr algn="ctr"/>
            <a:r>
              <a:rPr lang="sl-SI" sz="1600" dirty="0" smtClean="0"/>
              <a:t>DELAVNICE ZA </a:t>
            </a:r>
          </a:p>
          <a:p>
            <a:pPr algn="ctr"/>
            <a:r>
              <a:rPr lang="sl-SI" sz="1600" dirty="0" smtClean="0"/>
              <a:t>PROMOCIJO</a:t>
            </a:r>
          </a:p>
          <a:p>
            <a:pPr algn="ctr"/>
            <a:r>
              <a:rPr lang="sl-SI" sz="1600" dirty="0" smtClean="0"/>
              <a:t>ZDRAVE , LOKALNO </a:t>
            </a:r>
          </a:p>
          <a:p>
            <a:pPr algn="ctr"/>
            <a:r>
              <a:rPr lang="sl-SI" sz="1600" dirty="0" smtClean="0"/>
              <a:t>PRIDELANE </a:t>
            </a:r>
          </a:p>
          <a:p>
            <a:pPr algn="ctr"/>
            <a:r>
              <a:rPr lang="sl-SI" sz="1600" dirty="0" smtClean="0"/>
              <a:t>PREHRANE</a:t>
            </a:r>
          </a:p>
          <a:p>
            <a:pPr algn="ctr"/>
            <a:r>
              <a:rPr lang="sl-SI" sz="1600" dirty="0" smtClean="0"/>
              <a:t>IN GIBANJA</a:t>
            </a:r>
            <a:endParaRPr lang="sl-SI" sz="1600" dirty="0"/>
          </a:p>
        </p:txBody>
      </p:sp>
    </p:spTree>
    <p:extLst>
      <p:ext uri="{BB962C8B-B14F-4D97-AF65-F5344CB8AC3E}">
        <p14:creationId xmlns:p14="http://schemas.microsoft.com/office/powerpoint/2010/main" val="278371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os-domzale.si/images/2014_2015/dogodki/ekodan/porocilo_vsi/vsig_images/DSC_0139_387_259_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28800"/>
            <a:ext cx="3686175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os-domzale.si/images/2014_2015/dogodki/ekodan/porocilo_vsi/vsig_images/DSC_0168_387_259_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325119"/>
            <a:ext cx="3686175" cy="2466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www.os-domzale.si/images/2014_2015/dogodki/ekodan/porocilo_vsi/vsig_images/DSC_0181_387_259_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75" y="4327645"/>
            <a:ext cx="3686175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www.os-domzale.si/images/2014_2015/dogodki/ekodan/porocilo_vsi/vsig_images/DSC_0213_387_259_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475" y="1396071"/>
            <a:ext cx="3686175" cy="2466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://www.os-domzale.si/images/2014_2015/dogodki/ekodan/porocilo_vsi/vsig_images/DSC_0177_387_259_9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6632"/>
            <a:ext cx="1911749" cy="127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http://www.os-domzale.si/images/2014_2015/dogodki/ekodan/porocilo_vsi/vsig_images/DSC_0204_387_259_9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82348" y="360019"/>
            <a:ext cx="2511195" cy="1680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8" descr="http://www.os-domzale.si/images/2014_2015/dogodki/ekodan/porocilo_vsi/vsig_images/DSC_0181_387_259_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01" y="4316724"/>
            <a:ext cx="3686175" cy="2466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os-domzale.si/images/2014_2015/dogodki/ekodan/porocilo_vsi/vsig_images/DSC_0139_387_259_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1" y="1617879"/>
            <a:ext cx="3686175" cy="2466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://www.os-domzale.si/images/2014_2015/dogodki/ekodan/porocilo_vsi/vsig_images/DSC_0153_387_259_9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671" y="3126405"/>
            <a:ext cx="3249609" cy="2174803"/>
          </a:xfrm>
          <a:prstGeom prst="roundRect">
            <a:avLst>
              <a:gd name="adj" fmla="val 8594"/>
            </a:avLst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3" name="Picture 12" descr="http://www.os-domzale.si/images/2014_2015/dogodki/ekodan/porocilo_vsi/vsig_images/DSC_0177_387_259_9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1" y="105711"/>
            <a:ext cx="1911749" cy="1279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oljeZBesedilom 2">
            <a:hlinkClick r:id="rId9"/>
          </p:cNvPr>
          <p:cNvSpPr txBox="1">
            <a:spLocks noChangeArrowheads="1"/>
          </p:cNvSpPr>
          <p:nvPr/>
        </p:nvSpPr>
        <p:spPr bwMode="auto">
          <a:xfrm>
            <a:off x="2295525" y="0"/>
            <a:ext cx="44640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sl-SI" altLang="sl-SI" sz="3600" dirty="0"/>
              <a:t>EKODAN </a:t>
            </a:r>
            <a:r>
              <a:rPr lang="sl-SI" altLang="sl-SI" sz="3600" dirty="0" smtClean="0"/>
              <a:t>2014/2015: </a:t>
            </a:r>
          </a:p>
          <a:p>
            <a:pPr algn="ctr" eaLnBrk="1" hangingPunct="1"/>
            <a:r>
              <a:rPr lang="sl-SI" altLang="sl-SI" sz="3600" dirty="0" smtClean="0"/>
              <a:t>Trajnostna mobilnost</a:t>
            </a:r>
            <a:endParaRPr lang="sl-SI" altLang="sl-SI" sz="3600" dirty="0"/>
          </a:p>
        </p:txBody>
      </p:sp>
      <p:sp>
        <p:nvSpPr>
          <p:cNvPr id="16" name="PoljeZBesedilom 15"/>
          <p:cNvSpPr txBox="1"/>
          <p:nvPr/>
        </p:nvSpPr>
        <p:spPr>
          <a:xfrm>
            <a:off x="28269" y="1597988"/>
            <a:ext cx="2166359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1600" dirty="0" smtClean="0"/>
              <a:t>STROKOVNO PREDAVANJE KLIMATOLOGINJE:</a:t>
            </a:r>
          </a:p>
          <a:p>
            <a:pPr algn="ctr"/>
            <a:r>
              <a:rPr lang="sl-SI" sz="1600" dirty="0" smtClean="0"/>
              <a:t>mag. Tanje Cegnar</a:t>
            </a:r>
            <a:endParaRPr lang="sl-SI" sz="1600" dirty="0"/>
          </a:p>
        </p:txBody>
      </p:sp>
      <p:sp>
        <p:nvSpPr>
          <p:cNvPr id="18" name="PoljeZBesedilom 17"/>
          <p:cNvSpPr txBox="1"/>
          <p:nvPr/>
        </p:nvSpPr>
        <p:spPr>
          <a:xfrm>
            <a:off x="3821497" y="1200329"/>
            <a:ext cx="2166359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1600" dirty="0" smtClean="0"/>
              <a:t>MEDNARODNA IGRA</a:t>
            </a:r>
          </a:p>
          <a:p>
            <a:pPr algn="ctr"/>
            <a:r>
              <a:rPr lang="sl-SI" sz="1400" dirty="0" smtClean="0"/>
              <a:t>ZA </a:t>
            </a:r>
            <a:r>
              <a:rPr lang="sl-SI" sz="1400" dirty="0"/>
              <a:t>S</a:t>
            </a:r>
            <a:r>
              <a:rPr lang="sl-SI" sz="1400" dirty="0" smtClean="0"/>
              <a:t>PODBUJANJE TRAJNOSTNE MOBILNOSTI</a:t>
            </a:r>
          </a:p>
          <a:p>
            <a:pPr algn="ctr"/>
            <a:r>
              <a:rPr lang="sl-SI" dirty="0" smtClean="0"/>
              <a:t>PROMETNA KAČA</a:t>
            </a:r>
            <a:endParaRPr lang="sl-SI" dirty="0"/>
          </a:p>
        </p:txBody>
      </p:sp>
      <p:sp>
        <p:nvSpPr>
          <p:cNvPr id="19" name="PoljeZBesedilom 18"/>
          <p:cNvSpPr txBox="1"/>
          <p:nvPr/>
        </p:nvSpPr>
        <p:spPr>
          <a:xfrm>
            <a:off x="6689562" y="3881770"/>
            <a:ext cx="2166359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DELAVNICE O PREVENTIVI V PROMETU društva VARNA POT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8757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hlinkClick r:id="rId2"/>
          </p:cNvPr>
          <p:cNvSpPr txBox="1">
            <a:spLocks noChangeArrowheads="1"/>
          </p:cNvSpPr>
          <p:nvPr/>
        </p:nvSpPr>
        <p:spPr bwMode="auto">
          <a:xfrm>
            <a:off x="1691680" y="-40451"/>
            <a:ext cx="561262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sl-SI" altLang="sl-SI" sz="3600" dirty="0"/>
              <a:t>EKODAN </a:t>
            </a:r>
            <a:r>
              <a:rPr lang="sl-SI" altLang="sl-SI" sz="3600" dirty="0" smtClean="0"/>
              <a:t>2015/2016: </a:t>
            </a:r>
            <a:r>
              <a:rPr lang="sl-SI" altLang="sl-SI" sz="3600" b="1" dirty="0" smtClean="0"/>
              <a:t>VODA</a:t>
            </a:r>
          </a:p>
          <a:p>
            <a:pPr algn="ctr" eaLnBrk="1" hangingPunct="1"/>
            <a:endParaRPr lang="sl-SI" altLang="sl-SI" sz="3600" dirty="0" smtClean="0"/>
          </a:p>
          <a:p>
            <a:pPr algn="ctr" eaLnBrk="1" hangingPunct="1"/>
            <a:endParaRPr lang="sl-SI" altLang="sl-SI" sz="3600" dirty="0"/>
          </a:p>
        </p:txBody>
      </p:sp>
      <p:pic>
        <p:nvPicPr>
          <p:cNvPr id="1026" name="Picture 2" descr="http://www.os-domzale.si/images/2015_16/dogodki/ekodan/1r/vsig_images/Fotografija0263_387_290_9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0" b="20547"/>
          <a:stretch/>
        </p:blipFill>
        <p:spPr bwMode="auto">
          <a:xfrm>
            <a:off x="338881" y="919089"/>
            <a:ext cx="3686175" cy="162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os-domzale.si/images/2015_16/dogodki/ekodan/2r/vsig_images/DSC_0015_387_259_9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5"/>
          <a:stretch/>
        </p:blipFill>
        <p:spPr bwMode="auto">
          <a:xfrm>
            <a:off x="4298160" y="692696"/>
            <a:ext cx="2575575" cy="129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os-domzale.si/images/2015_16/dogodki/ekodan/4r/vsig_images/4r_1_387_218_90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4"/>
          <a:stretch/>
        </p:blipFill>
        <p:spPr bwMode="auto">
          <a:xfrm>
            <a:off x="7056644" y="582633"/>
            <a:ext cx="1879274" cy="158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os-domzale.si/images/2015_16/dogodki/ekodan/5r/vsig_images/DSC_0009_387_259_9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04"/>
          <a:stretch/>
        </p:blipFill>
        <p:spPr bwMode="auto">
          <a:xfrm>
            <a:off x="2925316" y="2887894"/>
            <a:ext cx="3319031" cy="184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os-domzale.si/images/2015_16/dogodki/ekodan/6r/vsig_images/DSC03166_387_290_9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1" t="13744" r="-232" b="-13744"/>
          <a:stretch/>
        </p:blipFill>
        <p:spPr bwMode="auto">
          <a:xfrm rot="5400000">
            <a:off x="6446553" y="4234798"/>
            <a:ext cx="2269734" cy="22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os-domzale.si/images/2015_16/dogodki/ekodan/7r/vsig_images/20150918_091327_387_217_9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137" y="2900315"/>
            <a:ext cx="2158287" cy="121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os-domzale.si/images/2015_16/dogodki/ekodan/8r/vsig_images/DSC_0017_387_577_9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" t="12598"/>
          <a:stretch/>
        </p:blipFill>
        <p:spPr bwMode="auto">
          <a:xfrm>
            <a:off x="113452" y="2887894"/>
            <a:ext cx="2315898" cy="323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os-domzale.si/images/2015_16/dogodki/ekodan/9r/vsig_images/20150918_093605_387_218_90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82"/>
          <a:stretch/>
        </p:blipFill>
        <p:spPr bwMode="auto">
          <a:xfrm>
            <a:off x="2741745" y="4897652"/>
            <a:ext cx="3686175" cy="154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jeZBesedilom 12"/>
          <p:cNvSpPr txBox="1"/>
          <p:nvPr/>
        </p:nvSpPr>
        <p:spPr>
          <a:xfrm>
            <a:off x="143047" y="484349"/>
            <a:ext cx="1601722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sl-SI" dirty="0" smtClean="0"/>
              <a:t>Delavnica:</a:t>
            </a:r>
          </a:p>
          <a:p>
            <a:pPr algn="ctr"/>
            <a:r>
              <a:rPr lang="sl-SI" dirty="0" smtClean="0"/>
              <a:t>HOJA ZA VODO</a:t>
            </a:r>
            <a:endParaRPr lang="sl-SI" dirty="0"/>
          </a:p>
        </p:txBody>
      </p:sp>
      <p:sp>
        <p:nvSpPr>
          <p:cNvPr id="14" name="PoljeZBesedilom 13"/>
          <p:cNvSpPr txBox="1"/>
          <p:nvPr/>
        </p:nvSpPr>
        <p:spPr>
          <a:xfrm>
            <a:off x="355712" y="5671314"/>
            <a:ext cx="1871859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sl-SI" sz="1400" dirty="0" smtClean="0"/>
              <a:t>Delavnice društva </a:t>
            </a:r>
          </a:p>
          <a:p>
            <a:pPr algn="ctr"/>
            <a:r>
              <a:rPr lang="sl-SI" sz="1400" b="1" dirty="0" err="1" smtClean="0"/>
              <a:t>Humanitas</a:t>
            </a:r>
            <a:r>
              <a:rPr lang="sl-SI" sz="1400" b="1" dirty="0" smtClean="0"/>
              <a:t>:</a:t>
            </a:r>
          </a:p>
          <a:p>
            <a:pPr algn="ctr"/>
            <a:r>
              <a:rPr lang="sl-SI" sz="1400" dirty="0" smtClean="0"/>
              <a:t>GLOBALNI PROBLEMI</a:t>
            </a:r>
          </a:p>
          <a:p>
            <a:pPr algn="ctr"/>
            <a:r>
              <a:rPr lang="sl-SI" sz="1400" dirty="0" smtClean="0"/>
              <a:t>OSKRBE S PITNO VODO</a:t>
            </a:r>
            <a:endParaRPr lang="sl-SI" sz="1400" dirty="0"/>
          </a:p>
        </p:txBody>
      </p:sp>
      <p:sp>
        <p:nvSpPr>
          <p:cNvPr id="15" name="PoljeZBesedilom 14"/>
          <p:cNvSpPr txBox="1"/>
          <p:nvPr/>
        </p:nvSpPr>
        <p:spPr>
          <a:xfrm>
            <a:off x="5046318" y="5948313"/>
            <a:ext cx="2665090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sl-SI" sz="1400" dirty="0" smtClean="0"/>
              <a:t>OGLED</a:t>
            </a:r>
          </a:p>
          <a:p>
            <a:pPr algn="ctr"/>
            <a:r>
              <a:rPr lang="sl-SI" sz="1400" dirty="0" smtClean="0"/>
              <a:t>CENTRALNE ČISTILNE NAPRAVE IN</a:t>
            </a:r>
          </a:p>
          <a:p>
            <a:pPr algn="ctr"/>
            <a:r>
              <a:rPr lang="sl-SI" sz="1400" dirty="0" smtClean="0"/>
              <a:t>VODNIH ZAJETIJ V OBČINI</a:t>
            </a:r>
            <a:endParaRPr lang="sl-SI" dirty="0"/>
          </a:p>
        </p:txBody>
      </p:sp>
      <p:sp>
        <p:nvSpPr>
          <p:cNvPr id="16" name="PoljeZBesedilom 15"/>
          <p:cNvSpPr txBox="1"/>
          <p:nvPr/>
        </p:nvSpPr>
        <p:spPr>
          <a:xfrm>
            <a:off x="3459350" y="2224359"/>
            <a:ext cx="2895472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sl-SI" sz="1400" dirty="0" smtClean="0"/>
              <a:t>RAZLIČNE DELAVNICE O VARČEVANJU</a:t>
            </a:r>
          </a:p>
          <a:p>
            <a:pPr algn="ctr"/>
            <a:r>
              <a:rPr lang="sl-SI" sz="1400" dirty="0" smtClean="0"/>
              <a:t>Z VODO IN O VODNI OSKRBI</a:t>
            </a:r>
            <a:endParaRPr lang="sl-SI" dirty="0"/>
          </a:p>
        </p:txBody>
      </p:sp>
      <p:sp>
        <p:nvSpPr>
          <p:cNvPr id="17" name="PoljeZBesedilom 16"/>
          <p:cNvSpPr txBox="1"/>
          <p:nvPr/>
        </p:nvSpPr>
        <p:spPr>
          <a:xfrm>
            <a:off x="7036365" y="2229513"/>
            <a:ext cx="2059795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sl-SI" sz="1400" dirty="0" smtClean="0"/>
              <a:t>TERENSKO RAZISKOVANJE</a:t>
            </a:r>
          </a:p>
          <a:p>
            <a:pPr algn="ctr"/>
            <a:r>
              <a:rPr lang="sl-SI" sz="1400" dirty="0" smtClean="0"/>
              <a:t>KAMNIŠKE BISTRICE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0651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https://codesdomzale.files.wordpress.com/2013/01/sloveni_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0" t="15026" r="4305" b="9300"/>
          <a:stretch/>
        </p:blipFill>
        <p:spPr bwMode="auto">
          <a:xfrm>
            <a:off x="463113" y="980728"/>
            <a:ext cx="3484182" cy="27929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Pravokotnik 4"/>
          <p:cNvSpPr/>
          <p:nvPr/>
        </p:nvSpPr>
        <p:spPr>
          <a:xfrm>
            <a:off x="327778" y="152985"/>
            <a:ext cx="7484582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800" b="1" dirty="0" smtClean="0"/>
              <a:t>ŠOLSKI EKOVRT </a:t>
            </a:r>
            <a:r>
              <a:rPr lang="sl-SI" sz="2000" b="1" i="1" dirty="0" smtClean="0"/>
              <a:t>/ Vrtimo </a:t>
            </a:r>
            <a:r>
              <a:rPr lang="sl-SI" sz="2000" b="1" i="1" dirty="0"/>
              <a:t>se na vrtu – </a:t>
            </a:r>
            <a:r>
              <a:rPr lang="sl-SI" sz="2000" b="1" i="1" dirty="0" err="1"/>
              <a:t>eTwinning</a:t>
            </a:r>
            <a:r>
              <a:rPr lang="sl-SI" sz="2000" b="1" i="1" dirty="0"/>
              <a:t> projekt</a:t>
            </a:r>
            <a:endParaRPr lang="sl-SI" sz="2000" b="1" dirty="0">
              <a:ea typeface="Calibri"/>
              <a:cs typeface="Times New Roman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511449" y="708761"/>
            <a:ext cx="4306063" cy="2882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t="7958" b="18614"/>
          <a:stretch/>
        </p:blipFill>
        <p:spPr>
          <a:xfrm>
            <a:off x="340704" y="4270290"/>
            <a:ext cx="4647084" cy="2559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l="16862" t="30492" r="7906"/>
          <a:stretch/>
        </p:blipFill>
        <p:spPr>
          <a:xfrm>
            <a:off x="6163704" y="4270290"/>
            <a:ext cx="2027307" cy="2497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PoljeZBesedilom 10"/>
          <p:cNvSpPr txBox="1"/>
          <p:nvPr/>
        </p:nvSpPr>
        <p:spPr>
          <a:xfrm>
            <a:off x="554282" y="3389029"/>
            <a:ext cx="330184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b="1" dirty="0" smtClean="0"/>
              <a:t>Zasnova </a:t>
            </a:r>
            <a:r>
              <a:rPr lang="sl-SI" b="1" dirty="0" err="1" smtClean="0"/>
              <a:t>ekovrta</a:t>
            </a:r>
            <a:r>
              <a:rPr lang="sl-SI" b="1" dirty="0" smtClean="0"/>
              <a:t>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b="1" dirty="0" smtClean="0"/>
              <a:t>EKODAN 2010</a:t>
            </a:r>
            <a:endParaRPr lang="sl-SI" b="1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4644008" y="3639509"/>
            <a:ext cx="417350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b="1" dirty="0" smtClean="0"/>
              <a:t>2012, 2013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b="1" dirty="0" smtClean="0"/>
              <a:t>izbirni predmeti, krožek, OPB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405105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589591"/>
            <a:ext cx="3028950" cy="1701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Slika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67" y="2636912"/>
            <a:ext cx="2900045" cy="1628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739326"/>
            <a:ext cx="2981325" cy="1674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3"/>
          <a:stretch/>
        </p:blipFill>
        <p:spPr bwMode="auto">
          <a:xfrm>
            <a:off x="3707904" y="738691"/>
            <a:ext cx="3219450" cy="1675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Slika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113" y="4414764"/>
            <a:ext cx="3344449" cy="1975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jeZBesedilom 5"/>
          <p:cNvSpPr txBox="1">
            <a:spLocks noChangeArrowheads="1"/>
          </p:cNvSpPr>
          <p:nvPr/>
        </p:nvSpPr>
        <p:spPr bwMode="auto">
          <a:xfrm>
            <a:off x="107504" y="40536"/>
            <a:ext cx="88569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2400" b="1" dirty="0" smtClean="0"/>
              <a:t>April  2014: predrugačenje vrta po energetski sanaciji šolske stavbe</a:t>
            </a:r>
            <a:endParaRPr lang="sl-SI" altLang="sl-SI" sz="2400" b="1" dirty="0"/>
          </a:p>
        </p:txBody>
      </p:sp>
      <p:sp>
        <p:nvSpPr>
          <p:cNvPr id="12" name="PoljeZBesedilom 11"/>
          <p:cNvSpPr txBox="1"/>
          <p:nvPr/>
        </p:nvSpPr>
        <p:spPr>
          <a:xfrm>
            <a:off x="5289562" y="5080089"/>
            <a:ext cx="23925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/>
              <a:t> </a:t>
            </a:r>
            <a:r>
              <a:rPr lang="sl-SI" sz="1600" b="1" dirty="0" smtClean="0"/>
              <a:t>Zeliščna spiralna greda.</a:t>
            </a:r>
          </a:p>
        </p:txBody>
      </p:sp>
      <p:sp>
        <p:nvSpPr>
          <p:cNvPr id="13" name="Pravokotnik 12"/>
          <p:cNvSpPr/>
          <p:nvPr/>
        </p:nvSpPr>
        <p:spPr>
          <a:xfrm>
            <a:off x="6927354" y="1989426"/>
            <a:ext cx="22854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b="1" dirty="0"/>
              <a:t>Oblike so postale bolj zaobljene, v obliki cveta.</a:t>
            </a:r>
          </a:p>
        </p:txBody>
      </p:sp>
      <p:sp>
        <p:nvSpPr>
          <p:cNvPr id="14" name="PoljeZBesedilom 13"/>
          <p:cNvSpPr txBox="1"/>
          <p:nvPr/>
        </p:nvSpPr>
        <p:spPr>
          <a:xfrm>
            <a:off x="581223" y="6390620"/>
            <a:ext cx="806489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b="1" dirty="0" smtClean="0"/>
              <a:t> </a:t>
            </a:r>
            <a:r>
              <a:rPr lang="sl-SI" sz="1600" b="1" dirty="0" smtClean="0"/>
              <a:t>Sledimo načelom </a:t>
            </a:r>
            <a:r>
              <a:rPr lang="sl-SI" sz="1600" b="1" dirty="0" err="1" smtClean="0"/>
              <a:t>biodinamičnega</a:t>
            </a:r>
            <a:r>
              <a:rPr lang="sl-SI" sz="1600" b="1" dirty="0" smtClean="0"/>
              <a:t> vrtnarjenja in </a:t>
            </a:r>
            <a:r>
              <a:rPr lang="sl-SI" sz="1600" b="1" dirty="0" err="1" smtClean="0"/>
              <a:t>permakulturi</a:t>
            </a:r>
            <a:r>
              <a:rPr lang="sl-SI" sz="1600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092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8"/>
          <a:stretch/>
        </p:blipFill>
        <p:spPr bwMode="auto">
          <a:xfrm>
            <a:off x="228294" y="3943960"/>
            <a:ext cx="3849961" cy="2426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Slika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4"/>
          <a:stretch/>
        </p:blipFill>
        <p:spPr bwMode="auto">
          <a:xfrm>
            <a:off x="4644008" y="728700"/>
            <a:ext cx="4376556" cy="216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Slika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89" r="5528"/>
          <a:stretch/>
        </p:blipFill>
        <p:spPr bwMode="auto">
          <a:xfrm>
            <a:off x="640394" y="757833"/>
            <a:ext cx="3600400" cy="19570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Slika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8" t="9050"/>
          <a:stretch/>
        </p:blipFill>
        <p:spPr bwMode="auto">
          <a:xfrm>
            <a:off x="1691679" y="2125985"/>
            <a:ext cx="2077581" cy="15910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Slika 5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0"/>
          <a:stretch/>
        </p:blipFill>
        <p:spPr bwMode="auto">
          <a:xfrm>
            <a:off x="5508104" y="3029725"/>
            <a:ext cx="2816860" cy="177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22773" y="13093"/>
            <a:ext cx="495501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b="1" dirty="0" smtClean="0"/>
              <a:t> ŠOLSKI EKO</a:t>
            </a:r>
            <a:r>
              <a:rPr lang="sl-SI" sz="1600" b="1" dirty="0" smtClean="0"/>
              <a:t>VRT – učilnica v naravi</a:t>
            </a:r>
          </a:p>
        </p:txBody>
      </p:sp>
      <p:sp>
        <p:nvSpPr>
          <p:cNvPr id="8" name="Polje z besedilom 2"/>
          <p:cNvSpPr txBox="1">
            <a:spLocks noChangeArrowheads="1"/>
          </p:cNvSpPr>
          <p:nvPr/>
        </p:nvSpPr>
        <p:spPr bwMode="auto">
          <a:xfrm>
            <a:off x="582803" y="521163"/>
            <a:ext cx="3715582" cy="36004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400" b="1" dirty="0" smtClean="0">
                <a:effectLst/>
                <a:ea typeface="Calibri"/>
                <a:cs typeface="Times New Roman"/>
              </a:rPr>
              <a:t>PRVOŠOLCI </a:t>
            </a:r>
            <a:r>
              <a:rPr lang="sl-SI" sz="1400" b="1" dirty="0">
                <a:effectLst/>
                <a:ea typeface="Calibri"/>
                <a:cs typeface="Times New Roman"/>
              </a:rPr>
              <a:t>SPOZNAVAJO  ŠOLSKI EKOVRT</a:t>
            </a:r>
            <a:endParaRPr lang="sl-SI" sz="1400" dirty="0">
              <a:effectLst/>
              <a:ea typeface="Calibri"/>
              <a:cs typeface="Times New Roman"/>
            </a:endParaRPr>
          </a:p>
        </p:txBody>
      </p:sp>
      <p:sp>
        <p:nvSpPr>
          <p:cNvPr id="9" name="Polje z besedilom 2"/>
          <p:cNvSpPr txBox="1">
            <a:spLocks noChangeArrowheads="1"/>
          </p:cNvSpPr>
          <p:nvPr/>
        </p:nvSpPr>
        <p:spPr bwMode="auto">
          <a:xfrm>
            <a:off x="5220072" y="4869160"/>
            <a:ext cx="3600400" cy="198884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600" b="1" dirty="0" smtClean="0">
                <a:effectLst/>
                <a:ea typeface="Calibri"/>
                <a:cs typeface="Times New Roman"/>
              </a:rPr>
              <a:t>OBISK </a:t>
            </a:r>
            <a:r>
              <a:rPr lang="sl-SI" sz="1600" b="1" dirty="0">
                <a:effectLst/>
                <a:ea typeface="Calibri"/>
                <a:cs typeface="Times New Roman"/>
              </a:rPr>
              <a:t>UČENCEV IZ OŠ </a:t>
            </a:r>
            <a:r>
              <a:rPr lang="sl-SI" sz="1600" b="1" dirty="0" smtClean="0">
                <a:effectLst/>
                <a:ea typeface="Calibri"/>
                <a:cs typeface="Times New Roman"/>
              </a:rPr>
              <a:t>ROJE, ŠOLE S POSEBNIMI POTREBAMI: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600" b="1" dirty="0" smtClean="0">
                <a:effectLst/>
                <a:ea typeface="Calibri"/>
                <a:cs typeface="Times New Roman"/>
              </a:rPr>
              <a:t>krepitev medsebojnih odnosov, pomoč, druženje, sodelovanje, izmenjava idej in nasvetov o obdelovanju vrta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600" b="1" dirty="0" smtClean="0">
                <a:ea typeface="Calibri"/>
                <a:cs typeface="Times New Roman"/>
              </a:rPr>
              <a:t>DELOVNA VZGOJA KOT TERAPIJA</a:t>
            </a:r>
            <a:endParaRPr lang="sl-SI" sz="1600" b="1" dirty="0" smtClean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l-SI" sz="11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100" b="1" dirty="0">
                <a:effectLst/>
                <a:ea typeface="Calibri"/>
                <a:cs typeface="Times New Roman"/>
              </a:rPr>
              <a:t> </a:t>
            </a:r>
            <a:endParaRPr lang="sl-SI" sz="11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100" b="1" dirty="0">
                <a:effectLst/>
                <a:ea typeface="Calibri"/>
                <a:cs typeface="Times New Roman"/>
              </a:rPr>
              <a:t> </a:t>
            </a:r>
            <a:endParaRPr lang="sl-SI" sz="11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100" b="1" dirty="0">
                <a:effectLst/>
                <a:ea typeface="Calibri"/>
                <a:cs typeface="Times New Roman"/>
              </a:rPr>
              <a:t> </a:t>
            </a:r>
            <a:endParaRPr lang="sl-SI" sz="1100" dirty="0">
              <a:effectLst/>
              <a:ea typeface="Calibri"/>
              <a:cs typeface="Times New Roman"/>
            </a:endParaRPr>
          </a:p>
        </p:txBody>
      </p:sp>
      <p:sp>
        <p:nvSpPr>
          <p:cNvPr id="10" name="Polje z besedilom 2"/>
          <p:cNvSpPr txBox="1">
            <a:spLocks noChangeArrowheads="1"/>
          </p:cNvSpPr>
          <p:nvPr/>
        </p:nvSpPr>
        <p:spPr bwMode="auto">
          <a:xfrm>
            <a:off x="49178" y="6418376"/>
            <a:ext cx="4176464" cy="36004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400" b="1" dirty="0" smtClean="0">
                <a:effectLst/>
                <a:ea typeface="Calibri"/>
                <a:cs typeface="Times New Roman"/>
              </a:rPr>
              <a:t>IZBIRNI PREDMET NA ŠOLSKEM VRTU: DISKUSIJA</a:t>
            </a:r>
            <a:endParaRPr lang="sl-SI" sz="1400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7822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16069" r="16530"/>
          <a:stretch/>
        </p:blipFill>
        <p:spPr bwMode="auto">
          <a:xfrm>
            <a:off x="1573115" y="2524178"/>
            <a:ext cx="3718849" cy="2156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ka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9" y="4585476"/>
            <a:ext cx="4116850" cy="2272524"/>
          </a:xfrm>
          <a:prstGeom prst="rect">
            <a:avLst/>
          </a:prstGeom>
        </p:spPr>
      </p:pic>
      <p:pic>
        <p:nvPicPr>
          <p:cNvPr id="3" name="Slika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89" y="188640"/>
            <a:ext cx="4332874" cy="2341684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4" name="Polje z besedilom 2"/>
          <p:cNvSpPr txBox="1">
            <a:spLocks noChangeArrowheads="1"/>
          </p:cNvSpPr>
          <p:nvPr/>
        </p:nvSpPr>
        <p:spPr bwMode="auto">
          <a:xfrm>
            <a:off x="5436096" y="0"/>
            <a:ext cx="3707904" cy="6858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sl-SI" sz="2200" dirty="0" smtClean="0"/>
              <a:t>VITR z </a:t>
            </a:r>
            <a:r>
              <a:rPr lang="sl-SI" sz="2200" b="1" dirty="0"/>
              <a:t>aktivno participacijo </a:t>
            </a:r>
            <a:r>
              <a:rPr lang="sl-SI" sz="2200" dirty="0"/>
              <a:t>učencev v zunanjem okolju s poudarkom na </a:t>
            </a:r>
            <a:r>
              <a:rPr lang="sl-SI" sz="2200" b="1" dirty="0" err="1"/>
              <a:t>medpredmetnem</a:t>
            </a:r>
            <a:r>
              <a:rPr lang="sl-SI" sz="2200" b="1" dirty="0"/>
              <a:t> povezovanju </a:t>
            </a:r>
            <a:r>
              <a:rPr lang="sl-SI" sz="2200" dirty="0"/>
              <a:t>in </a:t>
            </a:r>
            <a:r>
              <a:rPr lang="sl-SI" sz="2200" dirty="0" smtClean="0"/>
              <a:t>sodelovanju. </a:t>
            </a:r>
          </a:p>
          <a:p>
            <a:pPr algn="ctr"/>
            <a:endParaRPr lang="sl-SI" sz="2200" dirty="0" smtClean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sl-SI" sz="2000" dirty="0" smtClean="0"/>
              <a:t>Ob </a:t>
            </a:r>
            <a:r>
              <a:rPr lang="sl-SI" sz="2000" dirty="0"/>
              <a:t>opazovanju narave in obdelovanju vrta po načelih </a:t>
            </a:r>
            <a:r>
              <a:rPr lang="sl-SI" sz="2000" b="1" dirty="0" err="1"/>
              <a:t>biodinamičnega</a:t>
            </a:r>
            <a:r>
              <a:rPr lang="sl-SI" sz="2000" b="1" dirty="0"/>
              <a:t> vrtnarjenja </a:t>
            </a:r>
            <a:r>
              <a:rPr lang="sl-SI" sz="2000" dirty="0"/>
              <a:t>učenci izkustveno usvojijo dragocene izkušnje, kako oblikovati antropogeni ekosistem</a:t>
            </a:r>
            <a:r>
              <a:rPr lang="sl-SI" sz="2000" dirty="0" smtClean="0"/>
              <a:t>.</a:t>
            </a:r>
          </a:p>
          <a:p>
            <a:pPr algn="ctr"/>
            <a:r>
              <a:rPr lang="sl-SI" sz="2200" dirty="0" smtClean="0"/>
              <a:t>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sl-SI" sz="2200" dirty="0" smtClean="0"/>
              <a:t>S </a:t>
            </a:r>
            <a:r>
              <a:rPr lang="sl-SI" sz="2200" dirty="0"/>
              <a:t>krepitvijo </a:t>
            </a:r>
            <a:r>
              <a:rPr lang="sl-SI" sz="2200" b="1" dirty="0"/>
              <a:t>delovne vzgoje </a:t>
            </a:r>
            <a:r>
              <a:rPr lang="sl-SI" sz="2200" dirty="0"/>
              <a:t>se jim veča zavest o varovanju in spoštovanju narave, kar je osrednji poudarek vzgoje za trajnostni razvoj. </a:t>
            </a:r>
          </a:p>
        </p:txBody>
      </p:sp>
    </p:spTree>
    <p:extLst>
      <p:ext uri="{BB962C8B-B14F-4D97-AF65-F5344CB8AC3E}">
        <p14:creationId xmlns:p14="http://schemas.microsoft.com/office/powerpoint/2010/main" val="179586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2505205" y="2363492"/>
            <a:ext cx="4896544" cy="3264363"/>
            <a:chOff x="1982637" y="2363494"/>
            <a:chExt cx="4896544" cy="326436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2637" y="2363494"/>
              <a:ext cx="4896544" cy="32643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PoljeZBesedilom 1"/>
            <p:cNvSpPr txBox="1"/>
            <p:nvPr/>
          </p:nvSpPr>
          <p:spPr>
            <a:xfrm>
              <a:off x="2896896" y="2363495"/>
              <a:ext cx="2915606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l-SI" sz="2400" b="1" dirty="0" smtClean="0"/>
                <a:t>OUTDOOR LEARNING</a:t>
              </a:r>
            </a:p>
            <a:p>
              <a:pPr algn="ctr"/>
              <a:r>
                <a:rPr lang="sl-SI" sz="2400" b="1" dirty="0" smtClean="0"/>
                <a:t>Škotska, april 2016</a:t>
              </a:r>
            </a:p>
            <a:p>
              <a:pPr algn="ctr"/>
              <a:endParaRPr lang="sl-SI" b="1" dirty="0"/>
            </a:p>
            <a:p>
              <a:pPr algn="ctr"/>
              <a:endParaRPr lang="sl-SI" b="1" dirty="0"/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36512" y="2890062"/>
            <a:ext cx="9313588" cy="3933056"/>
            <a:chOff x="26956" y="2924944"/>
            <a:chExt cx="9313588" cy="393305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6648" y="5627855"/>
              <a:ext cx="1792895" cy="1195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99" t="3976" r="-10203" b="27846"/>
            <a:stretch/>
          </p:blipFill>
          <p:spPr bwMode="auto">
            <a:xfrm>
              <a:off x="26956" y="5327777"/>
              <a:ext cx="2558796" cy="1530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 descr="C:\Users\katarina\Dropbox\Kindrogan 2016\Photo_Mihaela\IMG_20160406_160344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22" t="9858"/>
            <a:stretch/>
          </p:blipFill>
          <p:spPr bwMode="auto">
            <a:xfrm>
              <a:off x="7324320" y="4757650"/>
              <a:ext cx="1800200" cy="2056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PoljeZBesedilom 3"/>
            <p:cNvSpPr txBox="1"/>
            <p:nvPr/>
          </p:nvSpPr>
          <p:spPr>
            <a:xfrm>
              <a:off x="7108296" y="2924944"/>
              <a:ext cx="223224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b="1" dirty="0" smtClean="0"/>
                <a:t>TERENSKO</a:t>
              </a:r>
            </a:p>
            <a:p>
              <a:pPr algn="ctr"/>
              <a:r>
                <a:rPr lang="sl-SI" b="1" dirty="0" smtClean="0"/>
                <a:t>RAZISKOVANJE</a:t>
              </a:r>
            </a:p>
            <a:p>
              <a:pPr algn="ctr"/>
              <a:endParaRPr lang="sl-SI" dirty="0" smtClean="0"/>
            </a:p>
            <a:p>
              <a:pPr algn="ctr"/>
              <a:r>
                <a:rPr lang="sl-SI" dirty="0" smtClean="0"/>
                <a:t>(znanstveni </a:t>
              </a:r>
            </a:p>
            <a:p>
              <a:pPr algn="ctr"/>
              <a:r>
                <a:rPr lang="sl-SI" dirty="0" smtClean="0"/>
                <a:t>pristop)</a:t>
              </a:r>
            </a:p>
          </p:txBody>
        </p:sp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565"/>
            <a:stretch/>
          </p:blipFill>
          <p:spPr bwMode="auto">
            <a:xfrm>
              <a:off x="5679395" y="5267051"/>
              <a:ext cx="1600192" cy="1590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Skupina 4"/>
          <p:cNvGrpSpPr/>
          <p:nvPr/>
        </p:nvGrpSpPr>
        <p:grpSpPr>
          <a:xfrm>
            <a:off x="-87084" y="234159"/>
            <a:ext cx="9115519" cy="5121059"/>
            <a:chOff x="-87084" y="234159"/>
            <a:chExt cx="9115519" cy="5121059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1627" y="274400"/>
              <a:ext cx="3176808" cy="21178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2" t="15435" r="17272"/>
            <a:stretch/>
          </p:blipFill>
          <p:spPr bwMode="auto">
            <a:xfrm>
              <a:off x="91625" y="234159"/>
              <a:ext cx="2380416" cy="22398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"/>
            <a:stretch/>
          </p:blipFill>
          <p:spPr bwMode="auto">
            <a:xfrm>
              <a:off x="2675911" y="245621"/>
              <a:ext cx="3003484" cy="21178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PoljeZBesedilom 12"/>
            <p:cNvSpPr txBox="1"/>
            <p:nvPr/>
          </p:nvSpPr>
          <p:spPr>
            <a:xfrm>
              <a:off x="-87084" y="2492896"/>
              <a:ext cx="285888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b="1" dirty="0" smtClean="0"/>
                <a:t>DOŽIVLJANJE NARAVE</a:t>
              </a:r>
            </a:p>
            <a:p>
              <a:pPr algn="ctr"/>
              <a:r>
                <a:rPr lang="sl-SI" dirty="0" smtClean="0"/>
                <a:t>(ROKA-SRCE-GLAVA)</a:t>
              </a:r>
            </a:p>
            <a:p>
              <a:pPr algn="ctr"/>
              <a:r>
                <a:rPr lang="sl-SI" dirty="0" smtClean="0"/>
                <a:t>sluh, vid, tip</a:t>
              </a:r>
            </a:p>
            <a:p>
              <a:pPr algn="ctr"/>
              <a:endParaRPr lang="sl-SI" dirty="0"/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sl-SI" dirty="0" smtClean="0"/>
                <a:t>naravne umetnine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sl-SI" dirty="0" smtClean="0"/>
                <a:t>povezava: MANDALA </a:t>
              </a:r>
            </a:p>
            <a:p>
              <a:pPr algn="ctr"/>
              <a:r>
                <a:rPr lang="sl-SI" b="1" dirty="0" smtClean="0"/>
                <a:t>jaz – narava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sl-SI" dirty="0" smtClean="0"/>
                <a:t>sodelovanje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sl-SI" dirty="0" smtClean="0"/>
            </a:p>
          </p:txBody>
        </p:sp>
      </p:grpSp>
      <p:sp>
        <p:nvSpPr>
          <p:cNvPr id="17" name="PoljeZBesedilom 16"/>
          <p:cNvSpPr txBox="1"/>
          <p:nvPr/>
        </p:nvSpPr>
        <p:spPr>
          <a:xfrm>
            <a:off x="22773" y="13093"/>
            <a:ext cx="9038279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b="1" dirty="0" smtClean="0"/>
              <a:t> </a:t>
            </a:r>
            <a:r>
              <a:rPr lang="sl-SI" b="1" dirty="0" err="1" smtClean="0"/>
              <a:t>Erasmus</a:t>
            </a:r>
            <a:r>
              <a:rPr lang="sl-SI" b="1" dirty="0" smtClean="0"/>
              <a:t>+, KA1: INOVATIVNI PRISTOPI PRI PROCESU POUČEVANJA</a:t>
            </a:r>
            <a:endParaRPr lang="sl-SI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76989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koslika"/>
          <p:cNvPicPr>
            <a:picLocks noChangeAspect="1" noChangeArrowheads="1"/>
          </p:cNvPicPr>
          <p:nvPr/>
        </p:nvPicPr>
        <p:blipFill>
          <a:blip r:embed="rId3">
            <a:lum bright="32000" contrast="-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ek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020763" cy="681038"/>
          </a:xfrm>
          <a:prstGeom prst="rect">
            <a:avLst/>
          </a:prstGeom>
          <a:noFill/>
          <a:ln w="635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3276600" y="404813"/>
            <a:ext cx="28749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GB" altLang="sl-SI" sz="5400" b="1">
                <a:latin typeface="Monotype Corsiva" pitchFamily="66" charset="0"/>
              </a:rPr>
              <a:t>Eko listina</a:t>
            </a:r>
          </a:p>
        </p:txBody>
      </p:sp>
      <p:sp>
        <p:nvSpPr>
          <p:cNvPr id="5126" name="Text Box 8"/>
          <p:cNvSpPr txBox="1">
            <a:spLocks noChangeArrowheads="1"/>
          </p:cNvSpPr>
          <p:nvPr/>
        </p:nvSpPr>
        <p:spPr bwMode="auto">
          <a:xfrm>
            <a:off x="395288" y="1844675"/>
            <a:ext cx="8424862" cy="472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sl-SI" altLang="sl-SI" sz="3200">
                <a:latin typeface="Monotype Corsiva" pitchFamily="66" charset="0"/>
                <a:cs typeface="Times New Roman" pitchFamily="18" charset="0"/>
              </a:rPr>
              <a:t>"</a:t>
            </a:r>
            <a:r>
              <a:rPr lang="sl-SI" altLang="sl-SI" sz="3200" b="1">
                <a:latin typeface="Monotype Corsiva" pitchFamily="66" charset="0"/>
                <a:cs typeface="Times New Roman" pitchFamily="18" charset="0"/>
              </a:rPr>
              <a:t>Učite otroke, da imajo pod nogami pepel naših dedov. Da bodo spoštovali zemljo, jim povejte, da je bogata z življenjem prednikov. Svoje otroke učite, kakor jih učimo mi, da je zemlja naša mati. Kar se zgodi zemlji, se zgodi tudi njenim otrokom. Če človek </a:t>
            </a:r>
            <a:r>
              <a:rPr lang="sl-SI" altLang="sl-SI" sz="3200" b="1">
                <a:latin typeface="Monotype Corsiva" pitchFamily="66" charset="0"/>
              </a:rPr>
              <a:t> </a:t>
            </a:r>
            <a:r>
              <a:rPr lang="sl-SI" altLang="sl-SI" sz="3200" b="1">
                <a:latin typeface="Monotype Corsiva" pitchFamily="66" charset="0"/>
                <a:cs typeface="Times New Roman" pitchFamily="18" charset="0"/>
              </a:rPr>
              <a:t>pljune na tla, pljune sam nase.</a:t>
            </a:r>
            <a:endParaRPr lang="sl-SI" altLang="sl-SI" sz="3200" b="1">
              <a:cs typeface="Times New Roman" pitchFamily="18" charset="0"/>
            </a:endParaRPr>
          </a:p>
          <a:p>
            <a:pPr algn="ctr" eaLnBrk="1" hangingPunct="1"/>
            <a:r>
              <a:rPr lang="sl-SI" altLang="sl-SI" sz="3200" b="1">
                <a:latin typeface="Monotype Corsiva" pitchFamily="66" charset="0"/>
                <a:cs typeface="Times New Roman" pitchFamily="18" charset="0"/>
              </a:rPr>
              <a:t>Zemlja ni človekova last. Človek je last zemlje."</a:t>
            </a:r>
            <a:endParaRPr lang="sl-SI" altLang="sl-SI" sz="3200" b="1">
              <a:cs typeface="Times New Roman" pitchFamily="18" charset="0"/>
            </a:endParaRPr>
          </a:p>
          <a:p>
            <a:pPr algn="r" eaLnBrk="1" hangingPunct="1"/>
            <a:r>
              <a:rPr lang="sl-SI" altLang="sl-SI" sz="3200" b="1">
                <a:latin typeface="Monotype Corsiva" pitchFamily="66" charset="0"/>
                <a:cs typeface="Times New Roman" pitchFamily="18" charset="0"/>
              </a:rPr>
              <a:t>(Seattle poglavar)</a:t>
            </a:r>
            <a:endParaRPr lang="sl-SI" altLang="sl-SI" sz="3200" b="1">
              <a:cs typeface="Times New Roman" pitchFamily="18" charset="0"/>
            </a:endParaRPr>
          </a:p>
          <a:p>
            <a:pPr eaLnBrk="1" hangingPunct="1"/>
            <a:endParaRPr lang="sl-SI" altLang="sl-SI" sz="3200" b="1"/>
          </a:p>
          <a:p>
            <a:pPr eaLnBrk="1" hangingPunct="1"/>
            <a:r>
              <a:rPr lang="sl-SI" altLang="sl-SI" sz="1600" b="1">
                <a:latin typeface="Monotype Corsiva" pitchFamily="66" charset="0"/>
              </a:rPr>
              <a:t>Domžale, 8.5.2003</a:t>
            </a:r>
            <a:endParaRPr lang="en-GB" altLang="sl-SI" sz="1600" b="1">
              <a:latin typeface="Monotype Corsiva" pitchFamily="66" charset="0"/>
            </a:endParaRPr>
          </a:p>
        </p:txBody>
      </p:sp>
      <p:pic>
        <p:nvPicPr>
          <p:cNvPr id="5127" name="Picture 2" descr="http://www.ekosola.si/../uploads/2010-08/ekosola_logo_2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76200"/>
            <a:ext cx="827087" cy="827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73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ekoslika"/>
          <p:cNvPicPr>
            <a:picLocks noChangeAspect="1" noChangeArrowheads="1"/>
          </p:cNvPicPr>
          <p:nvPr/>
        </p:nvPicPr>
        <p:blipFill>
          <a:blip r:embed="rId2">
            <a:lum bright="32000" contrast="-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59633" y="188640"/>
            <a:ext cx="6264696" cy="924475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PROJEKTI na OŠ Domžale, </a:t>
            </a:r>
            <a:br>
              <a:rPr lang="sl-SI" b="1" dirty="0" smtClean="0"/>
            </a:br>
            <a:r>
              <a:rPr lang="sl-SI" b="1" dirty="0" smtClean="0"/>
              <a:t>ki spodbujajo VITR:</a:t>
            </a:r>
            <a:endParaRPr lang="sl-SI" b="1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043608" y="2332037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sl-SI" b="1" dirty="0" smtClean="0"/>
              <a:t>NACIONALNI: </a:t>
            </a:r>
            <a:r>
              <a:rPr lang="sl-SI" b="1" dirty="0" err="1" smtClean="0"/>
              <a:t>Ekošola</a:t>
            </a:r>
            <a:r>
              <a:rPr lang="sl-SI" b="1" dirty="0" smtClean="0"/>
              <a:t> </a:t>
            </a:r>
            <a:r>
              <a:rPr lang="sl-SI" b="1" dirty="0"/>
              <a:t>kot način življenja</a:t>
            </a:r>
            <a:r>
              <a:rPr lang="sl-SI" dirty="0"/>
              <a:t>, </a:t>
            </a:r>
            <a:r>
              <a:rPr lang="sl-SI" b="1" dirty="0" smtClean="0"/>
              <a:t>Šolski </a:t>
            </a:r>
            <a:r>
              <a:rPr lang="sl-SI" b="1" dirty="0" err="1"/>
              <a:t>ekovrt</a:t>
            </a:r>
            <a:r>
              <a:rPr lang="sl-SI" b="1" dirty="0"/>
              <a:t>, Planetu Zemlja prijazna šola in </a:t>
            </a:r>
            <a:r>
              <a:rPr lang="sl-SI" b="1" dirty="0" smtClean="0"/>
              <a:t>Zdrava šola</a:t>
            </a:r>
            <a:r>
              <a:rPr lang="sl-SI" b="1" i="1" dirty="0" smtClean="0"/>
              <a:t>.</a:t>
            </a: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r>
              <a:rPr lang="sl-SI" b="1" dirty="0" err="1"/>
              <a:t>eTwinning</a:t>
            </a:r>
            <a:r>
              <a:rPr lang="sl-SI" b="1" dirty="0"/>
              <a:t> projekt: Vrtimo se na </a:t>
            </a:r>
            <a:r>
              <a:rPr lang="sl-SI" b="1" dirty="0" smtClean="0"/>
              <a:t>vrtu.</a:t>
            </a:r>
          </a:p>
          <a:p>
            <a:pPr marL="0" indent="0">
              <a:buNone/>
            </a:pPr>
            <a:endParaRPr lang="sl-SI" b="1" dirty="0" smtClean="0"/>
          </a:p>
          <a:p>
            <a:r>
              <a:rPr lang="sl-SI" b="1" dirty="0" err="1"/>
              <a:t>Erasmus</a:t>
            </a:r>
            <a:r>
              <a:rPr lang="sl-SI" b="1" dirty="0"/>
              <a:t> </a:t>
            </a:r>
            <a:r>
              <a:rPr lang="sl-SI" b="1" dirty="0" smtClean="0"/>
              <a:t>plus (mobilnosti </a:t>
            </a:r>
            <a:r>
              <a:rPr lang="sl-SI" b="1" dirty="0"/>
              <a:t>šolskega </a:t>
            </a:r>
            <a:r>
              <a:rPr lang="sl-SI" b="1" dirty="0" smtClean="0"/>
              <a:t>osebja):</a:t>
            </a:r>
          </a:p>
          <a:p>
            <a:pPr lvl="1"/>
            <a:r>
              <a:rPr lang="sl-SI" b="1" dirty="0" smtClean="0"/>
              <a:t>INOVATIVNI PRISTOPI PRI POUČEVANJU</a:t>
            </a:r>
          </a:p>
          <a:p>
            <a:pPr lvl="1"/>
            <a:r>
              <a:rPr lang="sl-SI" b="1" dirty="0" smtClean="0"/>
              <a:t>MEDNARODNA DIMENZIJA SODELOVALNEGA UČENJA VZGOJE ZA TRAJNOSTNI RAZVOJ V NARAVNEM OKOLJU.</a:t>
            </a:r>
            <a:endParaRPr lang="sl-SI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3" t="47604" r="24908" b="42635"/>
          <a:stretch/>
        </p:blipFill>
        <p:spPr bwMode="auto">
          <a:xfrm>
            <a:off x="611559" y="1340768"/>
            <a:ext cx="7966553" cy="814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6" t="65575" r="30235" b="24152"/>
          <a:stretch/>
        </p:blipFill>
        <p:spPr bwMode="auto">
          <a:xfrm>
            <a:off x="6688899" y="3140968"/>
            <a:ext cx="2455101" cy="895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mepiu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661248"/>
            <a:ext cx="1221880" cy="105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08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9" name="Picture 5" descr="ekoslika"/>
          <p:cNvPicPr>
            <a:picLocks noChangeAspect="1" noChangeArrowheads="1"/>
          </p:cNvPicPr>
          <p:nvPr/>
        </p:nvPicPr>
        <p:blipFill>
          <a:blip r:embed="rId3">
            <a:lum bright="32000" contrast="-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261938"/>
            <a:ext cx="7429574" cy="457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2800" b="1" dirty="0" smtClean="0">
                <a:latin typeface="Verdana" pitchFamily="34" charset="0"/>
              </a:rPr>
              <a:t>Dolgoročni trajnostni cilji OŠ Domžale:</a:t>
            </a:r>
            <a:endParaRPr lang="en-GB" sz="2800" b="1" dirty="0">
              <a:latin typeface="Verdana" pitchFamily="34" charset="0"/>
            </a:endParaRPr>
          </a:p>
        </p:txBody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867400"/>
          </a:xfrm>
        </p:spPr>
        <p:txBody>
          <a:bodyPr>
            <a:normAutofit lnSpcReduction="10000"/>
          </a:bodyPr>
          <a:lstStyle/>
          <a:p>
            <a:pPr algn="just" eaLnBrk="1" hangingPunct="1"/>
            <a:r>
              <a:rPr lang="sl-SI" altLang="sl-SI" sz="1600" b="1" dirty="0" smtClean="0">
                <a:latin typeface="Verdana" pitchFamily="34" charset="0"/>
                <a:cs typeface="Arial" charset="0"/>
              </a:rPr>
              <a:t>Ozavestiti</a:t>
            </a:r>
            <a:r>
              <a:rPr lang="sl-SI" altLang="sl-SI" sz="1600" dirty="0" smtClean="0">
                <a:latin typeface="Verdana" pitchFamily="34" charset="0"/>
                <a:cs typeface="Arial" charset="0"/>
              </a:rPr>
              <a:t> pomen pozitivnega odnosa do narave pri vsakem sodelujočem pedagoškem delavcu ter se po svojih močeh truditi za življenje v sožitju z naravo.</a:t>
            </a:r>
            <a:endParaRPr lang="sl-SI" altLang="sl-SI" sz="1600" dirty="0" smtClean="0">
              <a:latin typeface="Verdana" pitchFamily="34" charset="0"/>
              <a:cs typeface="Times New Roman" pitchFamily="18" charset="0"/>
            </a:endParaRPr>
          </a:p>
          <a:p>
            <a:pPr algn="just" eaLnBrk="1" hangingPunct="1">
              <a:buFontTx/>
              <a:buNone/>
            </a:pPr>
            <a:r>
              <a:rPr lang="sl-SI" altLang="sl-SI" sz="1600" dirty="0" smtClean="0">
                <a:latin typeface="Verdana" pitchFamily="34" charset="0"/>
                <a:cs typeface="Times New Roman" pitchFamily="18" charset="0"/>
              </a:rPr>
              <a:t> </a:t>
            </a:r>
          </a:p>
          <a:p>
            <a:pPr algn="just" eaLnBrk="1" hangingPunct="1"/>
            <a:r>
              <a:rPr lang="sl-SI" altLang="sl-SI" sz="1600" dirty="0" smtClean="0">
                <a:latin typeface="Verdana" pitchFamily="34" charset="0"/>
                <a:cs typeface="Arial" charset="0"/>
              </a:rPr>
              <a:t>Dajati učencem </a:t>
            </a:r>
            <a:r>
              <a:rPr lang="sl-SI" altLang="sl-SI" sz="1600" b="1" dirty="0" smtClean="0">
                <a:latin typeface="Verdana" pitchFamily="34" charset="0"/>
                <a:cs typeface="Arial" charset="0"/>
              </a:rPr>
              <a:t>zgled</a:t>
            </a:r>
            <a:r>
              <a:rPr lang="sl-SI" altLang="sl-SI" sz="1600" dirty="0" smtClean="0">
                <a:latin typeface="Verdana" pitchFamily="34" charset="0"/>
                <a:cs typeface="Arial" charset="0"/>
              </a:rPr>
              <a:t> pri varovanju neokrnjene narave (sortiranje odpadkov, zmanjševanje količine odpadkov,  varčevanje z vodo, energijo, potrošnimi materiali…).</a:t>
            </a:r>
            <a:endParaRPr lang="sl-SI" altLang="sl-SI" sz="1600" dirty="0" smtClean="0">
              <a:latin typeface="Verdana" pitchFamily="34" charset="0"/>
              <a:cs typeface="Times New Roman" pitchFamily="18" charset="0"/>
            </a:endParaRPr>
          </a:p>
          <a:p>
            <a:pPr algn="just" eaLnBrk="1" hangingPunct="1"/>
            <a:endParaRPr lang="sl-SI" altLang="sl-SI" sz="1600" dirty="0" smtClean="0">
              <a:latin typeface="Verdana" pitchFamily="34" charset="0"/>
              <a:cs typeface="Times New Roman" pitchFamily="18" charset="0"/>
            </a:endParaRPr>
          </a:p>
          <a:p>
            <a:pPr algn="just" eaLnBrk="1" hangingPunct="1"/>
            <a:r>
              <a:rPr lang="sl-SI" altLang="sl-SI" sz="1600" dirty="0" smtClean="0">
                <a:latin typeface="Verdana" pitchFamily="34" charset="0"/>
                <a:cs typeface="Arial" charset="0"/>
              </a:rPr>
              <a:t>Z vključevanjem </a:t>
            </a:r>
            <a:r>
              <a:rPr lang="sl-SI" altLang="sl-SI" sz="1600" b="1" dirty="0" smtClean="0">
                <a:latin typeface="Verdana" pitchFamily="34" charset="0"/>
                <a:cs typeface="Arial" charset="0"/>
              </a:rPr>
              <a:t>okoljevarstvenih vsebin</a:t>
            </a:r>
            <a:r>
              <a:rPr lang="sl-SI" altLang="sl-SI" sz="1600" dirty="0" smtClean="0">
                <a:latin typeface="Verdana" pitchFamily="34" charset="0"/>
                <a:cs typeface="Arial" charset="0"/>
              </a:rPr>
              <a:t> </a:t>
            </a:r>
            <a:r>
              <a:rPr lang="sl-SI" altLang="sl-SI" sz="1600" b="1" dirty="0" smtClean="0">
                <a:latin typeface="Verdana" pitchFamily="34" charset="0"/>
                <a:cs typeface="Arial" charset="0"/>
              </a:rPr>
              <a:t>(vzgoja za trajnostni razvoj) </a:t>
            </a:r>
            <a:r>
              <a:rPr lang="sl-SI" altLang="sl-SI" sz="1600" dirty="0" smtClean="0">
                <a:latin typeface="Verdana" pitchFamily="34" charset="0"/>
                <a:cs typeface="Arial" charset="0"/>
              </a:rPr>
              <a:t>v večino predmetov</a:t>
            </a:r>
            <a:r>
              <a:rPr lang="sl-SI" altLang="sl-SI" sz="1600" dirty="0">
                <a:latin typeface="Verdana" pitchFamily="34" charset="0"/>
                <a:cs typeface="Arial" charset="0"/>
              </a:rPr>
              <a:t> </a:t>
            </a:r>
            <a:r>
              <a:rPr lang="sl-SI" altLang="sl-SI" sz="1600" dirty="0" smtClean="0">
                <a:latin typeface="Verdana" pitchFamily="34" charset="0"/>
                <a:cs typeface="Arial" charset="0"/>
              </a:rPr>
              <a:t>z </a:t>
            </a:r>
            <a:r>
              <a:rPr lang="sl-SI" altLang="sl-SI" sz="1600" dirty="0" err="1" smtClean="0">
                <a:latin typeface="Verdana" pitchFamily="34" charset="0"/>
                <a:cs typeface="Arial" charset="0"/>
              </a:rPr>
              <a:t>medpredmetnim</a:t>
            </a:r>
            <a:r>
              <a:rPr lang="sl-SI" altLang="sl-SI" sz="1600" dirty="0" smtClean="0">
                <a:latin typeface="Verdana" pitchFamily="34" charset="0"/>
                <a:cs typeface="Arial" charset="0"/>
              </a:rPr>
              <a:t> in projektnim delo celostno vzgajati otroke v okoljevarstvenem duhu.</a:t>
            </a:r>
            <a:endParaRPr lang="sl-SI" altLang="sl-SI" sz="1600" dirty="0" smtClean="0">
              <a:latin typeface="Verdana" pitchFamily="34" charset="0"/>
              <a:cs typeface="Times New Roman" pitchFamily="18" charset="0"/>
            </a:endParaRPr>
          </a:p>
          <a:p>
            <a:pPr algn="just" eaLnBrk="1" hangingPunct="1"/>
            <a:endParaRPr lang="sl-SI" altLang="sl-SI" sz="1600" dirty="0" smtClean="0">
              <a:latin typeface="Verdana" pitchFamily="34" charset="0"/>
              <a:cs typeface="Times New Roman" pitchFamily="18" charset="0"/>
            </a:endParaRPr>
          </a:p>
          <a:p>
            <a:pPr algn="just" eaLnBrk="1" hangingPunct="1"/>
            <a:r>
              <a:rPr lang="sl-SI" altLang="sl-SI" sz="1600" dirty="0" smtClean="0">
                <a:latin typeface="Verdana" pitchFamily="34" charset="0"/>
                <a:cs typeface="Arial" charset="0"/>
              </a:rPr>
              <a:t>S poudarkom na </a:t>
            </a:r>
            <a:r>
              <a:rPr lang="sl-SI" altLang="sl-SI" sz="1600" b="1" dirty="0" smtClean="0">
                <a:latin typeface="Verdana" pitchFamily="34" charset="0"/>
                <a:cs typeface="Arial" charset="0"/>
              </a:rPr>
              <a:t>pozitivne medosebne odnose</a:t>
            </a:r>
            <a:r>
              <a:rPr lang="sl-SI" altLang="sl-SI" sz="1600" dirty="0" smtClean="0">
                <a:latin typeface="Verdana" pitchFamily="34" charset="0"/>
                <a:cs typeface="Arial" charset="0"/>
              </a:rPr>
              <a:t> razvijati višjo raven pozitivnih medosebnih odnosov med učenci.</a:t>
            </a:r>
            <a:endParaRPr lang="sl-SI" altLang="sl-SI" sz="1600" dirty="0" smtClean="0">
              <a:latin typeface="Verdana" pitchFamily="34" charset="0"/>
              <a:cs typeface="Times New Roman" pitchFamily="18" charset="0"/>
            </a:endParaRPr>
          </a:p>
          <a:p>
            <a:pPr algn="just" eaLnBrk="1" hangingPunct="1"/>
            <a:endParaRPr lang="sl-SI" altLang="sl-SI" sz="1600" dirty="0" smtClean="0">
              <a:latin typeface="Verdana" pitchFamily="34" charset="0"/>
              <a:cs typeface="Times New Roman" pitchFamily="18" charset="0"/>
            </a:endParaRPr>
          </a:p>
          <a:p>
            <a:pPr algn="just" eaLnBrk="1" hangingPunct="1"/>
            <a:r>
              <a:rPr lang="sl-SI" altLang="sl-SI" sz="1600" dirty="0" smtClean="0">
                <a:latin typeface="Verdana" pitchFamily="34" charset="0"/>
                <a:cs typeface="Arial" charset="0"/>
              </a:rPr>
              <a:t>Izvajanje konkretnih okoljevarstvenih ukrepov (</a:t>
            </a:r>
            <a:r>
              <a:rPr lang="sl-SI" altLang="sl-SI" sz="1600" b="1" dirty="0" err="1" smtClean="0">
                <a:latin typeface="Verdana" pitchFamily="34" charset="0"/>
                <a:cs typeface="Arial" charset="0"/>
              </a:rPr>
              <a:t>ekodan</a:t>
            </a:r>
            <a:r>
              <a:rPr lang="sl-SI" altLang="sl-SI" sz="1600" b="1" dirty="0" smtClean="0">
                <a:latin typeface="Verdana" pitchFamily="34" charset="0"/>
                <a:cs typeface="Arial" charset="0"/>
              </a:rPr>
              <a:t>, zbiralne akcije, sortiranje odpadkov, čistilne akcije, urejanje šolskega okoliša - vrt</a:t>
            </a:r>
            <a:r>
              <a:rPr lang="sl-SI" altLang="sl-SI" sz="1600" dirty="0" smtClean="0">
                <a:latin typeface="Verdana" pitchFamily="34" charset="0"/>
                <a:cs typeface="Arial" charset="0"/>
              </a:rPr>
              <a:t>…), da mladi spoznajo, da lahko vsakdo prispeva k varovanju narave  po svojih močeh.</a:t>
            </a:r>
            <a:endParaRPr lang="sl-SI" altLang="sl-SI" sz="1600" dirty="0" smtClean="0">
              <a:latin typeface="Verdana" pitchFamily="34" charset="0"/>
              <a:cs typeface="Times New Roman" pitchFamily="18" charset="0"/>
            </a:endParaRPr>
          </a:p>
          <a:p>
            <a:pPr algn="just" eaLnBrk="1" hangingPunct="1"/>
            <a:endParaRPr lang="sl-SI" altLang="sl-SI" sz="1600" dirty="0" smtClean="0">
              <a:latin typeface="Verdana" pitchFamily="34" charset="0"/>
              <a:cs typeface="Times New Roman" pitchFamily="18" charset="0"/>
            </a:endParaRPr>
          </a:p>
          <a:p>
            <a:pPr algn="just" eaLnBrk="1" hangingPunct="1"/>
            <a:r>
              <a:rPr lang="sl-SI" altLang="sl-SI" sz="1600" b="1" dirty="0" smtClean="0">
                <a:latin typeface="Verdana" pitchFamily="34" charset="0"/>
                <a:cs typeface="Arial" charset="0"/>
              </a:rPr>
              <a:t>Sodelovanje</a:t>
            </a:r>
            <a:r>
              <a:rPr lang="sl-SI" altLang="sl-SI" sz="1600" dirty="0" smtClean="0">
                <a:latin typeface="Verdana" pitchFamily="34" charset="0"/>
                <a:cs typeface="Arial" charset="0"/>
              </a:rPr>
              <a:t> z lokalno skupnostjo z namenom okoljevarstvenega ozaveščanja celotnega kraja.</a:t>
            </a:r>
            <a:endParaRPr lang="sl-SI" altLang="sl-SI" sz="1600" dirty="0" smtClean="0">
              <a:latin typeface="Verdana" pitchFamily="34" charset="0"/>
              <a:cs typeface="Times New Roman" pitchFamily="18" charset="0"/>
            </a:endParaRPr>
          </a:p>
          <a:p>
            <a:pPr algn="just" eaLnBrk="1" hangingPunct="1"/>
            <a:endParaRPr lang="sl-SI" altLang="sl-SI" sz="1600" dirty="0" smtClean="0">
              <a:latin typeface="Verdana" pitchFamily="34" charset="0"/>
              <a:cs typeface="Times New Roman" pitchFamily="18" charset="0"/>
            </a:endParaRPr>
          </a:p>
          <a:p>
            <a:pPr algn="just" eaLnBrk="1" hangingPunct="1"/>
            <a:r>
              <a:rPr lang="sl-SI" altLang="sl-SI" sz="1600" b="1" dirty="0" smtClean="0">
                <a:latin typeface="Verdana" pitchFamily="34" charset="0"/>
                <a:cs typeface="Arial" charset="0"/>
              </a:rPr>
              <a:t>Seznanjanje javnosti</a:t>
            </a:r>
            <a:r>
              <a:rPr lang="sl-SI" altLang="sl-SI" sz="1600" dirty="0" smtClean="0">
                <a:latin typeface="Verdana" pitchFamily="34" charset="0"/>
                <a:cs typeface="Arial" charset="0"/>
              </a:rPr>
              <a:t> z našim delom, akcijami, rezultati.</a:t>
            </a:r>
            <a:endParaRPr lang="sl-SI" altLang="sl-SI" sz="1600" dirty="0" smtClean="0">
              <a:latin typeface="Verdana" pitchFamily="34" charset="0"/>
              <a:cs typeface="Times New Roman" pitchFamily="18" charset="0"/>
            </a:endParaRPr>
          </a:p>
          <a:p>
            <a:pPr eaLnBrk="1" hangingPunct="1"/>
            <a:endParaRPr lang="en-GB" altLang="sl-SI" sz="16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91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ekoslika"/>
          <p:cNvPicPr>
            <a:picLocks noChangeAspect="1" noChangeArrowheads="1"/>
          </p:cNvPicPr>
          <p:nvPr/>
        </p:nvPicPr>
        <p:blipFill>
          <a:blip r:embed="rId2">
            <a:lum bright="32000" contrast="-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ekolo"/>
          <p:cNvPicPr>
            <a:picLocks noChangeAspect="1" noChangeArrowheads="1"/>
          </p:cNvPicPr>
          <p:nvPr/>
        </p:nvPicPr>
        <p:blipFill>
          <a:blip r:embed="rId3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76198"/>
            <a:ext cx="2612061" cy="155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214070" y="1894026"/>
            <a:ext cx="8748465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3600" b="1" dirty="0" smtClean="0"/>
              <a:t>EKODAN – </a:t>
            </a:r>
            <a:r>
              <a:rPr lang="sl-SI" sz="2800" b="1" dirty="0" smtClean="0"/>
              <a:t>OSREDNJA OKOLJSKA </a:t>
            </a:r>
          </a:p>
          <a:p>
            <a:pPr algn="ctr"/>
            <a:r>
              <a:rPr lang="sl-SI" sz="2800" b="1" dirty="0" smtClean="0"/>
              <a:t>OZAVEŠČEVALNA AKCIJA NA OŠ DOMŽALE</a:t>
            </a:r>
            <a:endParaRPr lang="sl-SI" sz="2800" b="1" dirty="0"/>
          </a:p>
        </p:txBody>
      </p:sp>
      <p:pic>
        <p:nvPicPr>
          <p:cNvPr id="7" name="Picture 3" descr="ek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5" y="148206"/>
            <a:ext cx="2219164" cy="1480593"/>
          </a:xfrm>
          <a:prstGeom prst="rect">
            <a:avLst/>
          </a:prstGeom>
          <a:noFill/>
          <a:ln w="635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ekosola.si/uploads/2010-08/Ekosola_logotip_marec_2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70358"/>
            <a:ext cx="1364278" cy="1364279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96745" y="3439762"/>
            <a:ext cx="8229600" cy="3154919"/>
          </a:xfrm>
        </p:spPr>
        <p:txBody>
          <a:bodyPr>
            <a:normAutofit fontScale="85000" lnSpcReduction="20000"/>
          </a:bodyPr>
          <a:lstStyle/>
          <a:p>
            <a:pPr marL="285750" indent="-285750"/>
            <a:r>
              <a:rPr lang="sl-SI" sz="2800" b="1" dirty="0" smtClean="0"/>
              <a:t>Osrednji ekološko obarvani dan dejavnosti na šoli, ko vsi učenci in zaposleni na šoli v sodelovanju z lokalno skupnostjo poglabljamo vsebine izbrane okoljske teme</a:t>
            </a:r>
            <a:r>
              <a:rPr lang="sl-SI" sz="2800" dirty="0" smtClean="0"/>
              <a:t>.</a:t>
            </a:r>
          </a:p>
          <a:p>
            <a:r>
              <a:rPr lang="sl-SI" sz="2800" dirty="0" smtClean="0"/>
              <a:t>Aktivni in inovativni pristopi, sodelovalno in projektno učenje, ki vključuje aktivnosti učencev (terensko raziskovanje, skupinsko delo, delavnice, diskusije…).</a:t>
            </a:r>
          </a:p>
          <a:p>
            <a:r>
              <a:rPr lang="sl-SI" sz="2800" dirty="0" smtClean="0"/>
              <a:t>Zanimivi gosti /predavanja /delavnice /sejmi.</a:t>
            </a:r>
          </a:p>
          <a:p>
            <a:r>
              <a:rPr lang="sl-SI" sz="2800" dirty="0" smtClean="0"/>
              <a:t>Medijsko odmevna ozaveščevalna aktivnost  – na lokalni in nacionalni ravni.</a:t>
            </a:r>
          </a:p>
          <a:p>
            <a:endParaRPr lang="sl-SI" sz="2800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1184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-108520" y="-63320"/>
            <a:ext cx="9284155" cy="6921319"/>
            <a:chOff x="-57" y="0"/>
            <a:chExt cx="5817" cy="4320"/>
          </a:xfrm>
        </p:grpSpPr>
        <p:pic>
          <p:nvPicPr>
            <p:cNvPr id="7181" name="Picture 3" descr="ekoslika"/>
            <p:cNvPicPr>
              <a:picLocks noChangeAspect="1" noChangeArrowheads="1"/>
            </p:cNvPicPr>
            <p:nvPr/>
          </p:nvPicPr>
          <p:blipFill>
            <a:blip r:embed="rId3">
              <a:lum bright="32000" contrast="-6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7" y="0"/>
              <a:ext cx="581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82" name="Group 4"/>
            <p:cNvGrpSpPr>
              <a:grpSpLocks/>
            </p:cNvGrpSpPr>
            <p:nvPr/>
          </p:nvGrpSpPr>
          <p:grpSpPr bwMode="auto">
            <a:xfrm>
              <a:off x="48" y="48"/>
              <a:ext cx="1344" cy="432"/>
              <a:chOff x="1057" y="9697"/>
              <a:chExt cx="3625" cy="1193"/>
            </a:xfrm>
          </p:grpSpPr>
          <p:pic>
            <p:nvPicPr>
              <p:cNvPr id="7183" name="Picture 5" descr="eko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7" y="9697"/>
                <a:ext cx="1735" cy="1184"/>
              </a:xfrm>
              <a:prstGeom prst="rect">
                <a:avLst/>
              </a:prstGeom>
              <a:noFill/>
              <a:ln w="6350">
                <a:solidFill>
                  <a:srgbClr val="99663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84" name="Picture 6" descr="sova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7" y="9697"/>
                <a:ext cx="1825" cy="1193"/>
              </a:xfrm>
              <a:prstGeom prst="rect">
                <a:avLst/>
              </a:prstGeom>
              <a:noFill/>
              <a:ln w="9525">
                <a:solidFill>
                  <a:srgbClr val="99663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7171" name="Text Box 11"/>
          <p:cNvSpPr txBox="1">
            <a:spLocks noChangeArrowheads="1"/>
          </p:cNvSpPr>
          <p:nvPr/>
        </p:nvSpPr>
        <p:spPr bwMode="auto">
          <a:xfrm>
            <a:off x="592138" y="12176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sl-SI" altLang="sl-SI"/>
          </a:p>
        </p:txBody>
      </p:sp>
      <p:pic>
        <p:nvPicPr>
          <p:cNvPr id="7174" name="Picture 16" descr="DSC0348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566" y="1764478"/>
            <a:ext cx="2055090" cy="17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7" descr="DSC035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270" y="1700808"/>
            <a:ext cx="2359286" cy="176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2" descr="http://www.ekosola.si/../uploads/2010-08/ekosola_logo_20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76200"/>
            <a:ext cx="827087" cy="827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Text Box 8"/>
          <p:cNvSpPr txBox="1">
            <a:spLocks noChangeArrowheads="1"/>
          </p:cNvSpPr>
          <p:nvPr/>
        </p:nvSpPr>
        <p:spPr bwMode="auto">
          <a:xfrm>
            <a:off x="35496" y="3501008"/>
            <a:ext cx="23971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sl-SI" altLang="sl-SI" sz="1400" dirty="0">
                <a:latin typeface="Comic Sans MS" pitchFamily="66" charset="0"/>
              </a:rPr>
              <a:t>V imenu EKO ŠOLE je </a:t>
            </a:r>
            <a:r>
              <a:rPr lang="sl-SI" altLang="sl-SI" sz="1400" dirty="0" err="1">
                <a:latin typeface="Comic Sans MS" pitchFamily="66" charset="0"/>
              </a:rPr>
              <a:t>eko</a:t>
            </a:r>
            <a:r>
              <a:rPr lang="sl-SI" altLang="sl-SI" sz="1400" dirty="0">
                <a:latin typeface="Comic Sans MS" pitchFamily="66" charset="0"/>
              </a:rPr>
              <a:t> listino podpisala </a:t>
            </a:r>
            <a:r>
              <a:rPr lang="sl-SI" altLang="sl-SI" sz="1400" b="1" dirty="0">
                <a:latin typeface="Comic Sans MS" pitchFamily="66" charset="0"/>
              </a:rPr>
              <a:t>ga. Nada Pavšer</a:t>
            </a:r>
          </a:p>
        </p:txBody>
      </p:sp>
      <p:sp>
        <p:nvSpPr>
          <p:cNvPr id="7178" name="Text Box 9"/>
          <p:cNvSpPr txBox="1">
            <a:spLocks noChangeArrowheads="1"/>
          </p:cNvSpPr>
          <p:nvPr/>
        </p:nvSpPr>
        <p:spPr bwMode="auto">
          <a:xfrm>
            <a:off x="2770759" y="3501008"/>
            <a:ext cx="29162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sl-SI" altLang="sl-SI" sz="1400" dirty="0">
                <a:latin typeface="Comic Sans MS" pitchFamily="66" charset="0"/>
              </a:rPr>
              <a:t>V imenu OŠ Domžale je listino podpisala ravnateljica </a:t>
            </a:r>
            <a:r>
              <a:rPr lang="sl-SI" altLang="sl-SI" sz="1400" b="1" dirty="0">
                <a:latin typeface="Comic Sans MS" pitchFamily="66" charset="0"/>
              </a:rPr>
              <a:t>mag. Jožica Polanc</a:t>
            </a:r>
          </a:p>
        </p:txBody>
      </p:sp>
      <p:sp>
        <p:nvSpPr>
          <p:cNvPr id="7179" name="Text Box 10"/>
          <p:cNvSpPr txBox="1">
            <a:spLocks noChangeArrowheads="1"/>
          </p:cNvSpPr>
          <p:nvPr/>
        </p:nvSpPr>
        <p:spPr bwMode="auto">
          <a:xfrm>
            <a:off x="5921946" y="3501008"/>
            <a:ext cx="28432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sl-SI" altLang="sl-SI" sz="1400" dirty="0" err="1">
                <a:latin typeface="Comic Sans MS" pitchFamily="66" charset="0"/>
              </a:rPr>
              <a:t>Ekokoordinatorkica</a:t>
            </a:r>
            <a:r>
              <a:rPr lang="sl-SI" altLang="sl-SI" sz="1400" dirty="0">
                <a:latin typeface="Comic Sans MS" pitchFamily="66" charset="0"/>
              </a:rPr>
              <a:t> </a:t>
            </a:r>
            <a:r>
              <a:rPr lang="sl-SI" altLang="sl-SI" sz="1400" b="1" dirty="0" err="1">
                <a:latin typeface="Comic Sans MS" pitchFamily="66" charset="0"/>
              </a:rPr>
              <a:t>ga.Katarina</a:t>
            </a:r>
            <a:r>
              <a:rPr lang="sl-SI" altLang="sl-SI" sz="1400" b="1" dirty="0">
                <a:latin typeface="Comic Sans MS" pitchFamily="66" charset="0"/>
              </a:rPr>
              <a:t> Vodopivec</a:t>
            </a:r>
            <a:r>
              <a:rPr lang="sl-SI" altLang="sl-SI" sz="1400" dirty="0">
                <a:latin typeface="Comic Sans MS" pitchFamily="66" charset="0"/>
              </a:rPr>
              <a:t> se je zavezala, da bo koordinirala delo </a:t>
            </a:r>
            <a:r>
              <a:rPr lang="sl-SI" altLang="sl-SI" sz="1400" dirty="0" err="1">
                <a:latin typeface="Comic Sans MS" pitchFamily="66" charset="0"/>
              </a:rPr>
              <a:t>eko</a:t>
            </a:r>
            <a:r>
              <a:rPr lang="sl-SI" altLang="sl-SI" sz="1400" dirty="0">
                <a:latin typeface="Comic Sans MS" pitchFamily="66" charset="0"/>
              </a:rPr>
              <a:t> šole.</a:t>
            </a:r>
          </a:p>
        </p:txBody>
      </p:sp>
      <p:sp>
        <p:nvSpPr>
          <p:cNvPr id="7180" name="Pravokotnik 1"/>
          <p:cNvSpPr>
            <a:spLocks noChangeArrowheads="1"/>
          </p:cNvSpPr>
          <p:nvPr/>
        </p:nvSpPr>
        <p:spPr bwMode="auto">
          <a:xfrm>
            <a:off x="2762375" y="264678"/>
            <a:ext cx="4811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sl-SI" altLang="sl-SI" sz="2400" b="1" dirty="0"/>
              <a:t>8.5.2004  – 1. EKODAN OŠ DOMŽALE</a:t>
            </a: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161131" y="903288"/>
            <a:ext cx="8569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sl-SI" altLang="sl-SI" sz="3600" b="1" dirty="0">
                <a:solidFill>
                  <a:srgbClr val="003300"/>
                </a:solidFill>
                <a:latin typeface="Verdana" pitchFamily="34" charset="0"/>
              </a:rPr>
              <a:t>Podpis </a:t>
            </a:r>
            <a:r>
              <a:rPr lang="sl-SI" altLang="sl-SI" sz="3600" b="1" dirty="0" err="1">
                <a:solidFill>
                  <a:srgbClr val="003300"/>
                </a:solidFill>
                <a:latin typeface="Verdana" pitchFamily="34" charset="0"/>
              </a:rPr>
              <a:t>eko</a:t>
            </a:r>
            <a:r>
              <a:rPr lang="sl-SI" altLang="sl-SI" sz="3600" b="1" dirty="0">
                <a:solidFill>
                  <a:srgbClr val="003300"/>
                </a:solidFill>
                <a:latin typeface="Verdana" pitchFamily="34" charset="0"/>
              </a:rPr>
              <a:t> listine OŠ </a:t>
            </a:r>
            <a:r>
              <a:rPr lang="sl-SI" altLang="sl-SI" sz="3600" b="1" dirty="0" err="1">
                <a:solidFill>
                  <a:srgbClr val="003300"/>
                </a:solidFill>
                <a:latin typeface="Verdana" pitchFamily="34" charset="0"/>
              </a:rPr>
              <a:t>Domžele</a:t>
            </a:r>
            <a:endParaRPr lang="sl-SI" altLang="sl-SI" sz="3600" b="1" dirty="0">
              <a:solidFill>
                <a:srgbClr val="003300"/>
              </a:solidFill>
              <a:latin typeface="Verdana" pitchFamily="34" charset="0"/>
            </a:endParaRPr>
          </a:p>
        </p:txBody>
      </p:sp>
      <p:pic>
        <p:nvPicPr>
          <p:cNvPr id="27" name="Picture 15" descr="DSC0348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35801"/>
            <a:ext cx="1512725" cy="176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140054" y="4239195"/>
            <a:ext cx="8569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sl-SI" altLang="sl-SI" sz="2400" b="1" dirty="0" smtClean="0">
                <a:solidFill>
                  <a:srgbClr val="003300"/>
                </a:solidFill>
                <a:latin typeface="Verdana" pitchFamily="34" charset="0"/>
              </a:rPr>
              <a:t>Predstavitev izdelkov iz odpadnih materialov</a:t>
            </a:r>
            <a:endParaRPr lang="sl-SI" altLang="sl-SI" sz="2400" b="1" dirty="0">
              <a:solidFill>
                <a:srgbClr val="003300"/>
              </a:solidFill>
              <a:latin typeface="Verdana" pitchFamily="34" charset="0"/>
            </a:endParaRPr>
          </a:p>
        </p:txBody>
      </p:sp>
      <p:pic>
        <p:nvPicPr>
          <p:cNvPr id="44" name="Picture 1" descr="DSC03515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94" y="4886923"/>
            <a:ext cx="2478981" cy="1844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" descr="IMG_6862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1"/>
          <a:stretch/>
        </p:blipFill>
        <p:spPr bwMode="auto">
          <a:xfrm>
            <a:off x="3275856" y="4886923"/>
            <a:ext cx="2876186" cy="1907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" descr="IMG_2073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788461"/>
            <a:ext cx="2591046" cy="1943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25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PoljeZBesedilom 2">
            <a:hlinkClick r:id="rId2"/>
          </p:cNvPr>
          <p:cNvSpPr txBox="1">
            <a:spLocks noChangeArrowheads="1"/>
          </p:cNvSpPr>
          <p:nvPr/>
        </p:nvSpPr>
        <p:spPr bwMode="auto">
          <a:xfrm>
            <a:off x="2295525" y="0"/>
            <a:ext cx="4464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sl-SI" altLang="sl-SI" sz="3600" dirty="0"/>
              <a:t>EKODAN 2009/2010</a:t>
            </a:r>
          </a:p>
          <a:p>
            <a:pPr algn="ctr" eaLnBrk="1" hangingPunct="1"/>
            <a:r>
              <a:rPr lang="sl-SI" altLang="sl-SI" sz="3600" dirty="0"/>
              <a:t>Tema: Zdravo življenje</a:t>
            </a:r>
          </a:p>
        </p:txBody>
      </p:sp>
      <p:pic>
        <p:nvPicPr>
          <p:cNvPr id="55300" name="Picture 2" descr="E:\DSC_69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088" y="4344988"/>
            <a:ext cx="3744912" cy="251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3" descr="E:\DSC_69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4475163"/>
            <a:ext cx="3590926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4" descr="E:\DSC_69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993" y="3148661"/>
            <a:ext cx="3370263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5" descr="E:\DSC_701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088" y="1200150"/>
            <a:ext cx="386715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6" descr="E:\DSC_702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0150"/>
            <a:ext cx="386715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3867150" y="1412776"/>
            <a:ext cx="1413016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l-SI" dirty="0" smtClean="0"/>
              <a:t>EKOTRŽNICA </a:t>
            </a:r>
          </a:p>
          <a:p>
            <a:r>
              <a:rPr lang="sl-SI" dirty="0" smtClean="0"/>
              <a:t>PRED ŠOLO</a:t>
            </a:r>
            <a:endParaRPr lang="sl-SI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3580085" y="6093296"/>
            <a:ext cx="1700081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l-SI" dirty="0" smtClean="0"/>
              <a:t>PREDSTAVITEV </a:t>
            </a:r>
          </a:p>
          <a:p>
            <a:r>
              <a:rPr lang="sl-SI" dirty="0" smtClean="0"/>
              <a:t>LJUDSKIH OBRTI</a:t>
            </a:r>
            <a:endParaRPr lang="sl-SI" dirty="0"/>
          </a:p>
        </p:txBody>
      </p:sp>
      <p:sp>
        <p:nvSpPr>
          <p:cNvPr id="11" name="PoljeZBesedilom 10"/>
          <p:cNvSpPr txBox="1"/>
          <p:nvPr/>
        </p:nvSpPr>
        <p:spPr>
          <a:xfrm>
            <a:off x="2443599" y="3217500"/>
            <a:ext cx="1752018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l-SI" dirty="0" smtClean="0"/>
              <a:t>PUTKA ZDRAVKA</a:t>
            </a:r>
          </a:p>
          <a:p>
            <a:r>
              <a:rPr lang="sl-SI" dirty="0" smtClean="0"/>
              <a:t>ZA NAJMLAJŠE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4985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koslika"/>
          <p:cNvPicPr>
            <a:picLocks noChangeAspect="1" noChangeArrowheads="1"/>
          </p:cNvPicPr>
          <p:nvPr/>
        </p:nvPicPr>
        <p:blipFill>
          <a:blip r:embed="rId3">
            <a:lum bright="32000" contrast="-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382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sl-SI" altLang="sl-SI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l-SI" smtClean="0"/>
          </a:p>
        </p:txBody>
      </p:sp>
      <p:pic>
        <p:nvPicPr>
          <p:cNvPr id="56324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" y="0"/>
            <a:ext cx="9382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3347863" y="4394777"/>
            <a:ext cx="23718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sz="3200" b="1" dirty="0">
                <a:latin typeface="Bradley Hand ITC" pitchFamily="66" charset="0"/>
              </a:rPr>
              <a:t>2010/2011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55418" y="1983976"/>
            <a:ext cx="9128118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dirty="0" smtClean="0"/>
              <a:t>PREDSTAVITEV RAZLIČNIH ETNIČNIH KULTUR S PLESOM, GLASBO, TRADICIONALNO KUHINJO.</a:t>
            </a:r>
          </a:p>
          <a:p>
            <a:pPr algn="ctr"/>
            <a:r>
              <a:rPr lang="sl-SI" dirty="0" smtClean="0"/>
              <a:t>Ganljivo predavanje Toma Križnarja o razmerah v Sudanu za starejše učence in starše.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6436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PoljeZBesedilom 2">
            <a:hlinkClick r:id="rId2"/>
          </p:cNvPr>
          <p:cNvSpPr txBox="1">
            <a:spLocks noChangeArrowheads="1"/>
          </p:cNvSpPr>
          <p:nvPr/>
        </p:nvSpPr>
        <p:spPr bwMode="auto">
          <a:xfrm>
            <a:off x="276225" y="-11113"/>
            <a:ext cx="84978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sl-SI" altLang="sl-SI" sz="3600" dirty="0"/>
              <a:t>EKODAN </a:t>
            </a:r>
            <a:r>
              <a:rPr lang="sl-SI" altLang="sl-SI" sz="3600" dirty="0" smtClean="0"/>
              <a:t>2011/2012</a:t>
            </a:r>
          </a:p>
          <a:p>
            <a:pPr algn="ctr" eaLnBrk="1" hangingPunct="1"/>
            <a:r>
              <a:rPr lang="sl-SI" altLang="sl-SI" sz="3600" dirty="0" smtClean="0"/>
              <a:t>Tema: Očistimo Slovenijo, očistimo svet 2012</a:t>
            </a:r>
            <a:endParaRPr lang="sl-SI" altLang="sl-SI" sz="3600" dirty="0"/>
          </a:p>
        </p:txBody>
      </p:sp>
      <p:pic>
        <p:nvPicPr>
          <p:cNvPr id="59395" name="Picture 2" descr="https://lh6.googleusercontent.com/-8J9Crp_x9_c/T36xD3RYJiI/AAAAAAAAATY/WeqcGAQIgh0/s512/po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775200"/>
            <a:ext cx="1835150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 descr="https://lh3.googleusercontent.com/-b0Dx0RSogDE/T3QRLuAYIjI/AAAAAAAAAI4/wVOMF7FG41I/s800/DSC_45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222750"/>
            <a:ext cx="3587750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6" descr="https://lh5.googleusercontent.com/-6wwhMQBkwAs/T3QYFyC5npI/AAAAAAAAAKE/8suzpT5A8xE/s800/DSC_466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3116263"/>
            <a:ext cx="2268537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8" descr="https://lh6.googleusercontent.com/-LuW1SohEl3c/T3Qbb6he0qI/AAAAAAAAAL0/Ky-dUfhq_VM/s800/DSC_474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49350"/>
            <a:ext cx="2736850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0" descr="https://lh6.googleusercontent.com/-ArgRXcXhTQw/T3QgNrHXY8I/AAAAAAAAAPE/VI54uUvZWb8/s800/DSC_5472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25"/>
          <a:stretch>
            <a:fillRect/>
          </a:stretch>
        </p:blipFill>
        <p:spPr bwMode="auto">
          <a:xfrm>
            <a:off x="6710363" y="2819400"/>
            <a:ext cx="203835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12" descr="https://lh3.googleusercontent.com/-6RGnehfqVKU/T3Qd5r00LlI/AAAAAAAAANk/qZIGu1fkvf0/s800/DSC_482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2128838"/>
            <a:ext cx="330517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14" descr="https://lh3.googleusercontent.com/-tovVGGX8DgY/T3QhEWHhcRI/AAAAAAAAAQE/fb3hQI6GrIc/s720/IMG_290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5" y="4267200"/>
            <a:ext cx="3146425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6" descr="https://lh6.googleusercontent.com/-L70lXpVS7dk/T3QdOsLfukI/AAAAAAAAANE/h0Qio9u_cwU/s800/DSC_479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8"/>
          <a:stretch>
            <a:fillRect/>
          </a:stretch>
        </p:blipFill>
        <p:spPr bwMode="auto">
          <a:xfrm>
            <a:off x="4788024" y="1149350"/>
            <a:ext cx="3314576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jeZBesedilom 11"/>
          <p:cNvSpPr txBox="1"/>
          <p:nvPr/>
        </p:nvSpPr>
        <p:spPr>
          <a:xfrm>
            <a:off x="2987675" y="1284790"/>
            <a:ext cx="1660904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sl-SI" dirty="0" smtClean="0"/>
              <a:t>RAZLIČNE </a:t>
            </a:r>
          </a:p>
          <a:p>
            <a:pPr algn="ctr"/>
            <a:r>
              <a:rPr lang="sl-SI" dirty="0" smtClean="0"/>
              <a:t>EKO DELAVNICE</a:t>
            </a:r>
            <a:endParaRPr lang="sl-SI" dirty="0"/>
          </a:p>
        </p:txBody>
      </p:sp>
      <p:sp>
        <p:nvSpPr>
          <p:cNvPr id="13" name="PoljeZBesedilom 12"/>
          <p:cNvSpPr txBox="1"/>
          <p:nvPr/>
        </p:nvSpPr>
        <p:spPr>
          <a:xfrm>
            <a:off x="5480436" y="4293096"/>
            <a:ext cx="358380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sl-SI" dirty="0" smtClean="0"/>
              <a:t>ČISTILNA AKCIJA ŠOLSKEGA OKOLIŠA</a:t>
            </a:r>
            <a:endParaRPr lang="sl-SI" dirty="0"/>
          </a:p>
        </p:txBody>
      </p:sp>
      <p:sp>
        <p:nvSpPr>
          <p:cNvPr id="14" name="PoljeZBesedilom 13"/>
          <p:cNvSpPr txBox="1"/>
          <p:nvPr/>
        </p:nvSpPr>
        <p:spPr>
          <a:xfrm>
            <a:off x="115658" y="3097103"/>
            <a:ext cx="1877665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1400" dirty="0" smtClean="0"/>
              <a:t>ZBIRALNA AKCIJA ODPADLE EL. OPREME</a:t>
            </a:r>
            <a:endParaRPr lang="sl-SI" sz="1400" dirty="0"/>
          </a:p>
        </p:txBody>
      </p:sp>
    </p:spTree>
    <p:extLst>
      <p:ext uri="{BB962C8B-B14F-4D97-AF65-F5344CB8AC3E}">
        <p14:creationId xmlns:p14="http://schemas.microsoft.com/office/powerpoint/2010/main" val="399839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PoljeZBesedilom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077379" y="22658"/>
            <a:ext cx="4464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sl-SI" altLang="sl-SI" sz="3600" dirty="0"/>
              <a:t>EKODAN 2012/2013</a:t>
            </a:r>
          </a:p>
        </p:txBody>
      </p:sp>
      <p:pic>
        <p:nvPicPr>
          <p:cNvPr id="157698" name="Picture 2" descr="https://lh3.googleusercontent.com/-IWjYoP_PYtM/UWJ5rpfnnbI/AAAAAAAAEow/r4NMqCMbxjA/w1024-h685-no/DSC_0016.JPG"/>
          <p:cNvPicPr>
            <a:picLocks noChangeAspect="1" noChangeArrowheads="1"/>
          </p:cNvPicPr>
          <p:nvPr/>
        </p:nvPicPr>
        <p:blipFill rotWithShape="1">
          <a:blip r:embed="rId4"/>
          <a:srcRect l="10596" t="36837" r="7928" b="11192"/>
          <a:stretch/>
        </p:blipFill>
        <p:spPr bwMode="auto">
          <a:xfrm>
            <a:off x="202431" y="1021582"/>
            <a:ext cx="4226694" cy="1804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0" name="Picture 4" descr="https://lh4.googleusercontent.com/-jse0IhvH6rM/UWJ569biOpI/AAAAAAAAEow/CHfgZ1r0-9s/w936-h702-no/IMG_194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94238" y="990600"/>
            <a:ext cx="2757487" cy="2068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6" name="Picture 10" descr="https://lh5.googleusercontent.com/-LvN6fzr4bDQ/UWJ7gA7ju0I/AAAAAAAAEkw/NscbzgSgNJ0/w1024-h685-no/3.+6.DSC_0013+%25282%2529.JPG"/>
          <p:cNvPicPr>
            <a:picLocks noChangeAspect="1" noChangeArrowheads="1"/>
          </p:cNvPicPr>
          <p:nvPr/>
        </p:nvPicPr>
        <p:blipFill rotWithShape="1">
          <a:blip r:embed="rId6"/>
          <a:srcRect r="18602"/>
          <a:stretch/>
        </p:blipFill>
        <p:spPr bwMode="auto">
          <a:xfrm>
            <a:off x="176461" y="3099798"/>
            <a:ext cx="2004764" cy="16480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8" name="Picture 12" descr="https://lh4.googleusercontent.com/-WE_il21RhYQ/UWJ7mFMj8OI/AAAAAAAAElo/SNOiosxZBi4/w936-h702-no/4.+6.IMG_293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8820" y="3043765"/>
            <a:ext cx="2007495" cy="15059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4" name="Picture 8" descr="https://lh4.googleusercontent.com/-to5S1WW1g2c/UWJ7dTRhECI/AAAAAAAAEkY/J17Ko7ZkZE0/w1024-h685-no/2.+6.DSC_0005.JPG"/>
          <p:cNvPicPr>
            <a:picLocks noChangeAspect="1" noChangeArrowheads="1"/>
          </p:cNvPicPr>
          <p:nvPr/>
        </p:nvPicPr>
        <p:blipFill rotWithShape="1">
          <a:blip r:embed="rId8"/>
          <a:srcRect l="23208" t="22823" r="12646"/>
          <a:stretch/>
        </p:blipFill>
        <p:spPr bwMode="auto">
          <a:xfrm>
            <a:off x="4527550" y="3128963"/>
            <a:ext cx="2265363" cy="18240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10" name="Picture 14" descr="https://lh6.googleusercontent.com/-X-YkjoQQoLM/UWJ7p4r_fkI/AAAAAAAAEmI/w1T_8Rzekog/w1024-h685-no/7.+1.DSC_0061.JPG"/>
          <p:cNvPicPr>
            <a:picLocks noChangeAspect="1" noChangeArrowheads="1"/>
          </p:cNvPicPr>
          <p:nvPr/>
        </p:nvPicPr>
        <p:blipFill rotWithShape="1">
          <a:blip r:embed="rId9"/>
          <a:srcRect t="42283" r="11763"/>
          <a:stretch/>
        </p:blipFill>
        <p:spPr bwMode="auto">
          <a:xfrm>
            <a:off x="30163" y="4953000"/>
            <a:ext cx="4302125" cy="1882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12" name="Picture 16" descr="https://lh4.googleusercontent.com/-3Yv9alBb0fw/UWJ7vgZymmI/AAAAAAAAEnA/uEFniYb2pEI/w1024-h685-no/8.+DSC_0005+%25282%2529.JPG"/>
          <p:cNvPicPr>
            <a:picLocks noChangeAspect="1" noChangeArrowheads="1"/>
          </p:cNvPicPr>
          <p:nvPr/>
        </p:nvPicPr>
        <p:blipFill rotWithShape="1">
          <a:blip r:embed="rId10"/>
          <a:srcRect l="3369" t="11998" r="22319"/>
          <a:stretch/>
        </p:blipFill>
        <p:spPr bwMode="auto">
          <a:xfrm>
            <a:off x="6326188" y="4618038"/>
            <a:ext cx="2790825" cy="22113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14" name="Picture 18" descr="https://lh6.googleusercontent.com/-Kv35lu7JiLk/UWJ7ygjIY-I/AAAAAAAAEng/C-g_j0mYlaU/w1024-h685-no/9.+DSC_0065.JPG"/>
          <p:cNvPicPr>
            <a:picLocks noChangeAspect="1" noChangeArrowheads="1"/>
          </p:cNvPicPr>
          <p:nvPr/>
        </p:nvPicPr>
        <p:blipFill rotWithShape="1">
          <a:blip r:embed="rId11"/>
          <a:srcRect l="11904" t="23115" r="11866"/>
          <a:stretch/>
        </p:blipFill>
        <p:spPr bwMode="auto">
          <a:xfrm>
            <a:off x="3352800" y="4629150"/>
            <a:ext cx="3313113" cy="22367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http://www.gcc.si/wp-content/uploads/2010/04/globalno_lokalno-300x233.jpg"/>
          <p:cNvPicPr>
            <a:picLocks noChangeAspect="1" noChangeArrowheads="1"/>
          </p:cNvPicPr>
          <p:nvPr/>
        </p:nvPicPr>
        <p:blipFill>
          <a:blip r:embed="rId12"/>
          <a:srcRect l="17470" r="29967"/>
          <a:stretch>
            <a:fillRect/>
          </a:stretch>
        </p:blipFill>
        <p:spPr bwMode="auto">
          <a:xfrm>
            <a:off x="7653338" y="69850"/>
            <a:ext cx="1403350" cy="20748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lh4.googleusercontent.com/-jse0IhvH6rM/UWJ569biOpI/AAAAAAAAEow/CHfgZ1r0-9s/w936-h702-no/IMG_194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60900" y="990600"/>
            <a:ext cx="2757488" cy="2068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s://lh4.googleusercontent.com/-NsbRU-7rEEw/UWJ5_KdM4kI/AAAAAAAAEow/K2ybPr29214/w1024-h685-no/g.DSC_0024.JPG"/>
          <p:cNvPicPr>
            <a:picLocks noChangeAspect="1" noChangeArrowheads="1"/>
          </p:cNvPicPr>
          <p:nvPr/>
        </p:nvPicPr>
        <p:blipFill rotWithShape="1">
          <a:blip r:embed="rId13"/>
          <a:srcRect l="22998" r="17139"/>
          <a:stretch/>
        </p:blipFill>
        <p:spPr bwMode="auto">
          <a:xfrm>
            <a:off x="7043738" y="2204864"/>
            <a:ext cx="2100262" cy="2346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https://lh6.googleusercontent.com/-X-YkjoQQoLM/UWJ7p4r_fkI/AAAAAAAAEmI/w1T_8Rzekog/w1024-h685-no/7.+1.DSC_0061.JPG"/>
          <p:cNvPicPr>
            <a:picLocks noChangeAspect="1" noChangeArrowheads="1"/>
          </p:cNvPicPr>
          <p:nvPr/>
        </p:nvPicPr>
        <p:blipFill rotWithShape="1">
          <a:blip r:embed="rId9"/>
          <a:srcRect t="42283" r="11763"/>
          <a:stretch/>
        </p:blipFill>
        <p:spPr bwMode="auto">
          <a:xfrm>
            <a:off x="93663" y="4953000"/>
            <a:ext cx="3974281" cy="1882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PoljeZBesedilom 31"/>
          <p:cNvSpPr txBox="1"/>
          <p:nvPr/>
        </p:nvSpPr>
        <p:spPr>
          <a:xfrm>
            <a:off x="103188" y="23235"/>
            <a:ext cx="3097963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sl-SI" sz="1600" dirty="0" smtClean="0"/>
              <a:t>RAZLIČNE </a:t>
            </a:r>
          </a:p>
          <a:p>
            <a:pPr algn="ctr"/>
            <a:r>
              <a:rPr lang="sl-SI" sz="1600" dirty="0" smtClean="0"/>
              <a:t>EKO DELAVNICE NA TEMO: </a:t>
            </a:r>
          </a:p>
          <a:p>
            <a:pPr algn="ctr"/>
            <a:r>
              <a:rPr lang="sl-SI" sz="1600" dirty="0" smtClean="0"/>
              <a:t>Deluj trajnostno v lokalnem okolju!</a:t>
            </a:r>
            <a:endParaRPr lang="sl-SI" sz="1600" dirty="0"/>
          </a:p>
        </p:txBody>
      </p:sp>
      <p:sp>
        <p:nvSpPr>
          <p:cNvPr id="33" name="PoljeZBesedilom 32"/>
          <p:cNvSpPr txBox="1"/>
          <p:nvPr/>
        </p:nvSpPr>
        <p:spPr>
          <a:xfrm>
            <a:off x="2130370" y="4618038"/>
            <a:ext cx="2166359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1600" dirty="0" smtClean="0"/>
              <a:t>STROKOVNI PREDAVANJI:</a:t>
            </a:r>
          </a:p>
          <a:p>
            <a:pPr algn="ctr"/>
            <a:r>
              <a:rPr lang="sl-SI" sz="1600" dirty="0"/>
              <a:t>d</a:t>
            </a:r>
            <a:r>
              <a:rPr lang="sl-SI" sz="1600" dirty="0" smtClean="0"/>
              <a:t>r. Habe, g. Komat</a:t>
            </a:r>
            <a:endParaRPr lang="sl-SI" sz="1600" dirty="0"/>
          </a:p>
        </p:txBody>
      </p:sp>
      <p:sp>
        <p:nvSpPr>
          <p:cNvPr id="34" name="PoljeZBesedilom 33"/>
          <p:cNvSpPr txBox="1"/>
          <p:nvPr/>
        </p:nvSpPr>
        <p:spPr>
          <a:xfrm>
            <a:off x="7419163" y="2204864"/>
            <a:ext cx="1715791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sl-SI" dirty="0" smtClean="0"/>
              <a:t>GRINI na obisku </a:t>
            </a:r>
          </a:p>
          <a:p>
            <a:pPr algn="ctr"/>
            <a:r>
              <a:rPr lang="sl-SI" dirty="0"/>
              <a:t>z</a:t>
            </a:r>
            <a:r>
              <a:rPr lang="sl-SI" dirty="0" smtClean="0"/>
              <a:t>a najmlajše.</a:t>
            </a:r>
            <a:endParaRPr lang="sl-SI" dirty="0"/>
          </a:p>
        </p:txBody>
      </p:sp>
      <p:sp>
        <p:nvSpPr>
          <p:cNvPr id="35" name="PoljeZBesedilom 34"/>
          <p:cNvSpPr txBox="1"/>
          <p:nvPr/>
        </p:nvSpPr>
        <p:spPr>
          <a:xfrm>
            <a:off x="5722876" y="4714587"/>
            <a:ext cx="190379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sl-SI" sz="1600" dirty="0"/>
              <a:t>d</a:t>
            </a:r>
            <a:r>
              <a:rPr lang="sl-SI" sz="1600" dirty="0" smtClean="0"/>
              <a:t>ruštvo </a:t>
            </a:r>
            <a:r>
              <a:rPr lang="sl-SI" sz="1600" dirty="0" err="1" smtClean="0"/>
              <a:t>Humanitas</a:t>
            </a:r>
            <a:r>
              <a:rPr lang="sl-SI" sz="1600" dirty="0" smtClean="0"/>
              <a:t>:</a:t>
            </a:r>
          </a:p>
          <a:p>
            <a:pPr algn="ctr"/>
            <a:r>
              <a:rPr lang="sl-SI" sz="1600" dirty="0" smtClean="0"/>
              <a:t>GLOBALNI OKOLJSKI </a:t>
            </a:r>
          </a:p>
          <a:p>
            <a:pPr algn="ctr"/>
            <a:r>
              <a:rPr lang="sl-SI" sz="1600" dirty="0" smtClean="0"/>
              <a:t>PROBLEMI</a:t>
            </a:r>
            <a:endParaRPr lang="sl-SI" sz="1600" dirty="0"/>
          </a:p>
        </p:txBody>
      </p:sp>
    </p:spTree>
    <p:extLst>
      <p:ext uri="{BB962C8B-B14F-4D97-AF65-F5344CB8AC3E}">
        <p14:creationId xmlns:p14="http://schemas.microsoft.com/office/powerpoint/2010/main" val="332326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1106</TotalTime>
  <Words>740</Words>
  <Application>Microsoft Office PowerPoint</Application>
  <PresentationFormat>Diaprojekcija na zaslonu (4:3)</PresentationFormat>
  <Paragraphs>148</Paragraphs>
  <Slides>18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18</vt:i4>
      </vt:variant>
    </vt:vector>
  </HeadingPairs>
  <TitlesOfParts>
    <vt:vector size="19" baseType="lpstr">
      <vt:lpstr>Officeova tema</vt:lpstr>
      <vt:lpstr>Projektni pristop sodelovalnega učenja vzgoje  za trajnostni razvoj na OŠ Domžale </vt:lpstr>
      <vt:lpstr>PROJEKTI na OŠ Domžale,  ki spodbujajo VITR:</vt:lpstr>
      <vt:lpstr>Dolgoročni trajnostni cilji OŠ Domžale: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katarina</dc:creator>
  <cp:lastModifiedBy>učitelj</cp:lastModifiedBy>
  <cp:revision>30</cp:revision>
  <cp:lastPrinted>2016-11-30T09:57:16Z</cp:lastPrinted>
  <dcterms:created xsi:type="dcterms:W3CDTF">2015-09-21T19:53:31Z</dcterms:created>
  <dcterms:modified xsi:type="dcterms:W3CDTF">2016-12-09T10:13:22Z</dcterms:modified>
</cp:coreProperties>
</file>