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72" r:id="rId2"/>
    <p:sldId id="274" r:id="rId3"/>
    <p:sldId id="275" r:id="rId4"/>
    <p:sldId id="276" r:id="rId5"/>
    <p:sldId id="262" r:id="rId6"/>
    <p:sldId id="263" r:id="rId7"/>
    <p:sldId id="264" r:id="rId8"/>
    <p:sldId id="266" r:id="rId9"/>
    <p:sldId id="268" r:id="rId10"/>
    <p:sldId id="277" r:id="rId11"/>
    <p:sldId id="271" r:id="rId12"/>
    <p:sldId id="273" r:id="rId13"/>
    <p:sldId id="269" r:id="rId14"/>
    <p:sldId id="278" r:id="rId15"/>
    <p:sldId id="256" r:id="rId16"/>
    <p:sldId id="279" r:id="rId1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62" autoAdjust="0"/>
  </p:normalViewPr>
  <p:slideViewPr>
    <p:cSldViewPr>
      <p:cViewPr>
        <p:scale>
          <a:sx n="76" d="100"/>
          <a:sy n="76" d="100"/>
        </p:scale>
        <p:origin x="-1998" y="-7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6-04-23T13:05:04.5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15330 8210,'0'25,"0"-25,0 25,-25-25,25 25,0-25,0 25,0-1,-25-24,0 50,25-25,0 0,-25 24,1-24,24 0,0 0,0-25,0 24,0 1,0-25,0 25,0-25,0 25,0 0,0-1,0 1,24 0,-24-25,25 25,-25 0,25-25,0 24,0-24,-1 25,1 0,-25-25,50 25,-1 0,-24-25,0 0,0 0,-25 24,49-24,-24 0,0 0,25 0,-25 25,-1-25,-24 0,25 0,25 0,-1 0,-24 0,-25 0,25 0,0 25,0-25,24 0,-24 0,0 0,24 0,-49 0,50 0,-25 0,24 0,1 0,0 0,-26 0,-24 0,25 0,25 0,-25 0,-1 0,-24 0,50 0,-25 0,-25 0,49 0,1 0,-50 0,50 0,-25 0,-25-25,49 25,-24 0,0 0,-25 0,49-25,-24 1,0 24,-25 0,25 0,-25-25,25 25,-25-25,0 25,24-25,-24 0,0 25,0-24,0 24,0-25,25 0,-25 25,0-25,0 25,0-25,0 25,0-24,0-1,0 25,0-25,0 25,0-50,-25 26,25-1,-24 25,-1-50,25 50,-25-25,25 1,-25-1,0 25,25-25,-24 25,24-25,-25 25,0 0,0-25,25 25,-25-24,25 24,-24 0,-1 0,-25-25,50 25,-50-25,1 25,24 0,0 0,-49 0,74-25,-50 25,1-25,24 25,25 0,-50 0,1 0,24 0,0 0,-25 0,26 0,-1 0,-25 0,25 0,1 0,-1 0,0 0,0 0,-24 0,49 0,-25 0,25 0,-50 0,-24 0,74 0,-25 0,25 0,-25 0,25 0,-25 0,0 0,25 0,-24 0,-26 0,50 0,-25 0,25 0,-25 0,1 0,24 0,-25 0,0 0,0 0,25 25</inkml:trace>
  <inkml:trace contextRef="#ctx0" brushRef="#br0" timeOffset="3856.2205">16272 4589,'0'0,"-25"0,1 0,24 25,-25-1,25 26,0-50,-25 50,0-26,25 1,-25-25,25 25,-24 0,24 0,0 0,-25-1,25 26,-25-50,25 25,0 24,-25-24,25 0,-25 0,25 0,0-25,0 24,0-24,0 25,0 0,0 0,0-25,0 25,0-1,0-24,0 25,0-25,0 25,0 0,0-25,0 25,0-1,0 1,25-25,-25 25,25 0,-25 0,25-1,0-24,-25 25,24 0,-24-25,25 25,0-25,-25 25,25-1,0-24,-1 25,1-25,0 0,25 25,-50 0,24-25,26 0,0 0,-26 0,1 25,0-25,25 0,-1 0,1 0,-25 0,0 0,24 0,-24 0,25 0,-1 0,-24 0,0 0,24 0,1 0,-25 0,0 0,24 0,1 0,-25 0,-1 0,26 0,-25 0,24 0,1 0,-25-25,0 25,24-25,-24 25,25-25,-26 25,1 0,25 0,-25 0,0-25,-1 1,26 24,-50 0,50-25,-26 0,1 25,25-25,-25 25,-1-25,1 25,0-24,25 24,-50 0,49 0,-49-25,25 0,49 25,-74-25,50 0,-50 25,25-24,-25 24,49-25,-49 0,0 0,0 0,25 1,-25 24,0-25,0 0,0 25,0-25,0 25,0-25,0 1,0 24,0-25,0 25,0-25,0 25,0-25,0 0,0 1,0 24,0-25,-25 0,1-25,24 50,-25-24,25-1,-25 25,0-25,25 25,-25-25,1 25,-1-25,0 0,25 25,-25-24,-24-1,24 25,0 0,25 0,-50-25,-24 25,49 0,0 0,-24 0,-26-25,26 25,24 0,-25 0,-24 0,49 0,-25 0,1 0,-1 0,1 0,24 0,-25 0,1 0,24 0,0 0,-25 0,26 0,-1 0,0 0,-25 0,26 0,-26 0,25 0,25 0,-49 0,24 0,0 0,0 0,25 0,-25 0,-24 0,-1 0,0 0,26 0,-1 0,25 0,-25 0,25 0,-25 0,25 0,-49 0,24 0,0 0,-25 0,50 0,-24 0,-1 0,0-25</inkml:trace>
  <inkml:trace contextRef="#ctx0" brushRef="#br0" timeOffset="10120.5788">20266 16421,'0'25,"-25"-25,25 0,-25-25,25 25,-25-25,1 25,24 0,-25 0,-25-25,25 25,-24-25,24 25,0 0,0 0,-24 0,24 0,-25 0,25-25,1 25,-26 0,25 0,-24 0,24 0,-50 0,51 0,-1 0,0 0,-25 0,1 0,24 0,-25 0,26 0,-1 0,-25 0,25 0,-24 0,24 0,-25 0,26 0,-1 0,0 0,-25 0,26 0,-1 0,-25 0,25 0,0 0,-49 0,49 0,0 0,-24 0,24 0,0 0,0 0,1 0,-1 0,-25 0,50 25,-25-25,1 0,-1 0,0 25,0 0,0-25,25 0,0 25,0 0,0-25,0 24,0-24,0 25,0-25,0 25,0 0,0-25,0 25,0-25,0 24,0 1,0-25,0 25,0-25,0 25,0-25,0 25,0-1,0 1,0-25,0 25,0 0,0-25,0 25,0-25,0 24,25 1,0-25,-25 25,25-25,-25 25,25-25,-1 25,26-1,-50-24,25 0,24 25,-24 0,25-25,-1 0,1 0,-25 25,0-25,-25 0,24 0,1 25,0-25,25 0,-25 24,-1-24,26 0,0 0,-1 0,-24 0,25 0,-50 0,49 0,-24 0,0 25,24-25,-24 0,0 0,0 0,24 0,-49 0,25 0,0 25,0 0,0-25,-1 25,-24-1,25-24,-25 25,25-25,0 25,-25 0,0 0,25-25,-25 24,24-24,1 0,-25 0,25 25,25-25,-26 0,1 0,0 0,0 0,25 0,-50 0,49 0,1 0,-1 0,1 0,-25 0,24 0,-24 0,-25 0,50 0,24 0,-74 0,50-25,-50 25,25-24,24 24,-49-25,50 25,-1 0,-24-25,0 0,0 25,0-25,-1 1,-24 24,25-25,0 25,-25-25,25 0,0 0,-25 1,0-1,24 0,-24 0,0-24,0 49,0-25,0 25,25-50,-25 1,0 24,0 25,0-25,0 25,0-25,0 25,0-25,0 1,0 24,0-25,0 0,0 0,0 25,0-25,0 25,0-24,0-1,-25 25,25-25,0 25,-24-25,24 25,-25-25,0 25,25 0,-25-24,25 24,-25 0,25 0,-24 0,-1 0,-25 0,25 0,-24-25,-1 25,-24 0,74 0,-25 0,25 0,-25 0,0 0,25 0,-24 0,24 0,-25 0,25 0,-25 0,-25 0</inkml:trace>
  <inkml:trace contextRef="#ctx0" brushRef="#br0" timeOffset="13656.7811">14561 17438,'-25'0,"25"0,-50 0,50 0,-49 0,24 0,-25 0,25-25,-24 25,-26 0,26 0,24-25,-25 25,1 0,24 0,-25 0,26 0,-26 0,25 0,0 0,-24 0,-1 0,1 0,24 0,-50 0,26 0,-1 0,0 0,1 0,-1 0,-24 0,24 0,1 0,-1 0,0 0,26 0,-1 0,0 0,-25 0,50 0,-24 0,-1 0,25 0,-25 0,0 0,0 0,25 0,-24 0,-1 0,0 0,-25 25,26-25,-1 0,-25 25,25-25,1 24,-26-24,25 0,0 0,-24 0,24 25,0-25,0 25,0-25,1 0,-1 0,0 25,-25-25,50 0,-49 25,24-25,25 25,-25-25,0 0,25 24,-24-24,24 25,-25 0,25 0,-25 0,25-1,0-24,0 25,0-25,0 50,0-50,0 25,0-25,0 24,0 26,0 0,0-26,0 1,0 25,0-1,0 1,0-25,0 0,0-25,0 24,0-24,0 50,0-50,0 25,0 0,0-1,25 1,-25 0,25 25,-25-50,0 24,24-24,-24 25,25 0,-25-25,50 25,-1 0,-24-25,0 0,25 0,-1 25,-24-25,25 0,-26 0,1 0,25 0,-25 0,24 0,-24 0,50 0,-26 0,1 0,-1 0,1 0,0 0,-26 0,1 0,25 0,-25 0,-1 0,26 0,-25 0,0 0,-1 0,-24 0,25 0,25 0,-1 0,-24 0,0 0,0 0,0 0,24 0,-24-25,0 25,25-25,-1 25,-24 0,25 0,-1-25,1 25,-25-25,-1 25,-24 0,50-25,-50 25,50-24,-26-1,1 25,-25-25,25 0,0 25,0-25,-25 25,24-24,-24-1,0 25,25-25,0-25,-25 26,25-26,-25 25,25 0,-25 1,0 24,24-50,-24 25,25 25,-25-49,0-1,0 50,0-25,25 0,-25 1,25-1,-25 0,0 0,25 0,-25-24,24 24,1-25,-25 50,25-24,0-1,-25 0,0 0,0 25,25-25,-25 25,0 50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6-04-24T16:49:08.0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16297 7665,'0'-25,"0"25,25 0,-25 25,49-1,-49 1,25 0,0 0,-25 24,25-24,0 25,-25-50,0 25,24-1,-24 1,0-25,25 25,-25-25</inkml:trace>
  <inkml:trace contextRef="#ctx0" brushRef="#br0" timeOffset="4280.2448">16446 7615,'0'0,"-25"25,0-25,0 25,1-1,-1-24,25 25,-25-25,0 25,25-25,-25 25,25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57B82-B547-47B3-A244-86447FF80933}" type="datetimeFigureOut">
              <a:rPr lang="sl-SI" smtClean="0"/>
              <a:pPr/>
              <a:t>21.12.2016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1FC14-F473-4255-BA4E-8017FD28A04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409357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1FC14-F473-4255-BA4E-8017FD28A04A}" type="slidenum">
              <a:rPr lang="sl-SI" smtClean="0"/>
              <a:pPr/>
              <a:t>11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1936767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Dodala</a:t>
            </a:r>
            <a:r>
              <a:rPr lang="sl-SI" baseline="0" dirty="0" smtClean="0"/>
              <a:t> slike že obstoječih projektov, ki bi jih prepletli c cilji projekta zdrava šola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1FC14-F473-4255-BA4E-8017FD28A04A}" type="slidenum">
              <a:rPr lang="sl-SI" smtClean="0"/>
              <a:pPr/>
              <a:t>15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181455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pPr/>
              <a:t>21.12.2016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pPr/>
              <a:t>21.12.2016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pPr/>
              <a:t>21.12.2016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pPr/>
              <a:t>21.12.2016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pPr/>
              <a:t>21.12.2016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pPr/>
              <a:t>21.12.2016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pPr/>
              <a:t>21.12.2016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pPr/>
              <a:t>21.12.2016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pPr/>
              <a:t>21.12.2016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pPr/>
              <a:t>21.12.2016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pPr/>
              <a:t>21.12.2016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pPr/>
              <a:t>‹#›</a:t>
            </a:fld>
            <a:endParaRPr lang="sl-SI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l-SI" smtClean="0"/>
              <a:t>Kliknite ikono, če želite dodati sliko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41C627A-9D96-4939-8652-21CE6A01CC59}" type="datetimeFigureOut">
              <a:rPr lang="sl-SI" smtClean="0"/>
              <a:pPr/>
              <a:t>21.12.2016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B42AD8E-E022-421D-BFC8-386B6C6588B7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hyperlink" Target="https://www.thinglink.com/scene/775386675445497858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3331" y="1556791"/>
            <a:ext cx="7897654" cy="52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="" xmlns:p14="http://schemas.microsoft.com/office/powerpoint/2010/main" Requires="p14">
          <p:contentPart p14:bwMode="auto" r:id="rId3">
            <p14:nvContentPartPr>
              <p14:cNvPr id="2" name="Rokopis 1"/>
              <p14:cNvContentPartPr/>
              <p14:nvPr/>
            </p14:nvContentPartPr>
            <p14:xfrm>
              <a:off x="4313160" y="1652040"/>
              <a:ext cx="3188160" cy="5045760"/>
            </p14:xfrm>
          </p:contentPart>
        </mc:Choice>
        <mc:Fallback>
          <p:pic>
            <p:nvPicPr>
              <p:cNvPr id="2" name="Rokopis 1"/>
              <p:cNvPicPr/>
              <p:nvPr/>
            </p:nvPicPr>
            <p:blipFill>
              <a:blip r:embed="rId4" cstate="email"/>
              <a:stretch>
                <a:fillRect/>
              </a:stretch>
            </p:blipFill>
            <p:spPr>
              <a:xfrm>
                <a:off x="4303800" y="1642680"/>
                <a:ext cx="3206880" cy="506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Skupina 5"/>
          <p:cNvGrpSpPr/>
          <p:nvPr/>
        </p:nvGrpSpPr>
        <p:grpSpPr>
          <a:xfrm>
            <a:off x="0" y="-21659"/>
            <a:ext cx="3168353" cy="4324126"/>
            <a:chOff x="0" y="-11843"/>
            <a:chExt cx="3168353" cy="432412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332656"/>
              <a:ext cx="3168353" cy="397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PoljeZBesedilom 2"/>
            <p:cNvSpPr txBox="1"/>
            <p:nvPr/>
          </p:nvSpPr>
          <p:spPr>
            <a:xfrm>
              <a:off x="0" y="-11843"/>
              <a:ext cx="3168353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l-SI" dirty="0" smtClean="0"/>
                <a:t>Kraji bivanja in dela</a:t>
              </a:r>
            </a:p>
            <a:p>
              <a:r>
                <a:rPr lang="sl-SI" dirty="0" smtClean="0"/>
                <a:t>udeležencev mobilnosti</a:t>
              </a:r>
              <a:endParaRPr lang="sl-SI" dirty="0"/>
            </a:p>
          </p:txBody>
        </p:sp>
      </p:grpSp>
      <p:sp>
        <p:nvSpPr>
          <p:cNvPr id="4" name="Pravokotnik 3"/>
          <p:cNvSpPr/>
          <p:nvPr/>
        </p:nvSpPr>
        <p:spPr>
          <a:xfrm>
            <a:off x="-108012" y="4312283"/>
            <a:ext cx="3527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/>
              <a:t>OUTDOOR LEARNING</a:t>
            </a:r>
          </a:p>
          <a:p>
            <a:pPr algn="ctr"/>
            <a:r>
              <a:rPr lang="sl-SI" b="1" dirty="0"/>
              <a:t>Škotska, april </a:t>
            </a:r>
            <a:r>
              <a:rPr lang="sl-SI" b="1" dirty="0" smtClean="0"/>
              <a:t>2016</a:t>
            </a:r>
          </a:p>
          <a:p>
            <a:pPr algn="ctr"/>
            <a:endParaRPr lang="sl-SI" b="1" dirty="0"/>
          </a:p>
          <a:p>
            <a:pPr algn="ctr"/>
            <a:r>
              <a:rPr lang="sl-SI" b="1" dirty="0" smtClean="0"/>
              <a:t>Katarina Vodopivec Kolar</a:t>
            </a:r>
            <a:endParaRPr lang="sl-SI" b="1" dirty="0"/>
          </a:p>
        </p:txBody>
      </p:sp>
      <p:sp>
        <p:nvSpPr>
          <p:cNvPr id="8" name="Pravokotnik 7"/>
          <p:cNvSpPr/>
          <p:nvPr/>
        </p:nvSpPr>
        <p:spPr>
          <a:xfrm>
            <a:off x="3257455" y="476672"/>
            <a:ext cx="5883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 err="1" smtClean="0"/>
              <a:t>Erasmus</a:t>
            </a:r>
            <a:r>
              <a:rPr lang="sl-SI" b="1" dirty="0" smtClean="0"/>
              <a:t>+</a:t>
            </a:r>
          </a:p>
          <a:p>
            <a:pPr algn="ctr"/>
            <a:r>
              <a:rPr lang="sl-SI" b="1" dirty="0" smtClean="0"/>
              <a:t> KA1: Mobilnost šolskega osebja</a:t>
            </a:r>
          </a:p>
          <a:p>
            <a:pPr algn="ctr"/>
            <a:r>
              <a:rPr lang="sl-SI" b="1" dirty="0" smtClean="0"/>
              <a:t>INOVACIJE V ŠOLSTVU</a:t>
            </a:r>
            <a:endParaRPr lang="sl-SI" b="1" dirty="0"/>
          </a:p>
        </p:txBody>
      </p:sp>
      <mc:AlternateContent xmlns:mc="http://schemas.openxmlformats.org/markup-compatibility/2006">
        <mc:Choice xmlns="" xmlns:p14="http://schemas.microsoft.com/office/powerpoint/2010/main" Requires="p14">
          <p:contentPart p14:bwMode="auto" r:id="rId7">
            <p14:nvContentPartPr>
              <p14:cNvPr id="5" name="Rokopis 4"/>
              <p14:cNvContentPartPr/>
              <p14:nvPr/>
            </p14:nvContentPartPr>
            <p14:xfrm>
              <a:off x="5848920" y="2741400"/>
              <a:ext cx="98640" cy="134280"/>
            </p14:xfrm>
          </p:contentPart>
        </mc:Choice>
        <mc:Fallback>
          <p:pic>
            <p:nvPicPr>
              <p:cNvPr id="5" name="Rokopis 4"/>
              <p:cNvPicPr/>
              <p:nvPr/>
            </p:nvPicPr>
            <p:blipFill>
              <a:blip r:embed="rId8" cstate="email"/>
              <a:stretch>
                <a:fillRect/>
              </a:stretch>
            </p:blipFill>
            <p:spPr>
              <a:xfrm>
                <a:off x="5839560" y="2732040"/>
                <a:ext cx="117360" cy="15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="" xmlns:p14="http://schemas.microsoft.com/office/powerpoint/2010/main" val="27102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vie1-1.xx.fbcdn.net/hphotos-xtl1/v/t1.0-9/12920508_10153645779278845_8561420217601605726_n.jpg?oh=5f9f736186bed21391d0f640aff8091c&amp;oe=57AB636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327576" cy="2991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content-vie1-1.xx.fbcdn.net/v/t1.0-9/12963710_10153645776768845_2108372266742271890_n.jpg?oh=93264e489748d82ec89d2647f68e5eef&amp;oe=57A67F4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00916"/>
            <a:ext cx="4655190" cy="2613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content-vie1-1.xx.fbcdn.net/hphotos-xpf1/v/t1.0-9/12321401_10153645778743845_8759847728667534446_n.jpg?oh=7796f211a3c30d096a46dbca36bfadee&amp;oe=57A91D5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55806"/>
            <a:ext cx="4041507" cy="2269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content-vie1-1.xx.fbcdn.net/hphotos-xpa1/v/t1.0-9/12923183_10153651482713845_579406518003599966_n.jpg?oh=00b3774012e4b86e481a4954bd527ce6&amp;oe=57A9DBA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3458"/>
            <a:ext cx="4223204" cy="23711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content-vie1-1.xx.fbcdn.net/hphotos-xal1/v/t1.0-9/12961704_10153651483043845_3862952758739612901_n.jpg?oh=1b3e333c83a158fd64e93aa0265c873b&amp;oe=57AFD7C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6977" y="3525477"/>
            <a:ext cx="3073295" cy="1358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2688448"/>
            <a:ext cx="3317082" cy="172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3712685" y="2904314"/>
            <a:ext cx="403244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ŠKOTSKO VISOKOGORJE</a:t>
            </a:r>
          </a:p>
          <a:p>
            <a:pPr algn="ctr"/>
            <a:r>
              <a:rPr lang="sl-SI" dirty="0" smtClean="0"/>
              <a:t>Ekskurzija, terensko raziskovanje</a:t>
            </a:r>
            <a:endParaRPr lang="sl-SI" dirty="0"/>
          </a:p>
        </p:txBody>
      </p:sp>
    </p:spTree>
    <p:extLst>
      <p:ext uri="{BB962C8B-B14F-4D97-AF65-F5344CB8AC3E}">
        <p14:creationId xmlns="" xmlns:p14="http://schemas.microsoft.com/office/powerpoint/2010/main" val="125620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 flipH="1">
            <a:off x="2483767" y="3212976"/>
            <a:ext cx="6406689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000" b="1" dirty="0" smtClean="0"/>
              <a:t>FOREST SCHOOL</a:t>
            </a:r>
          </a:p>
          <a:p>
            <a:pPr algn="ctr"/>
            <a:r>
              <a:rPr lang="sl-SI" sz="2000" b="1" dirty="0" smtClean="0"/>
              <a:t>Preživetje v naravi, uživanje v naravi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429" y="376516"/>
            <a:ext cx="3843256" cy="248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190" y="1566015"/>
            <a:ext cx="1851309" cy="2000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7744" y="4082021"/>
            <a:ext cx="2777963" cy="262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855" y="5304304"/>
            <a:ext cx="1830643" cy="148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190" y="3717032"/>
            <a:ext cx="1871631" cy="150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81548"/>
            <a:ext cx="4102433" cy="231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Gozdni vrtec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85" y="592708"/>
            <a:ext cx="1871263" cy="1146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content-vie1-1.xx.fbcdn.net/hphotos-xta1/v/t1.0-9/12495101_10153640401823845_8228487261265830757_n.jpg?oh=6d16815ff6ac1073d7cf1fbbb3b1fb65&amp;oe=57A819AA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54202"/>
            <a:ext cx="3808595" cy="2138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9091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026" y="384824"/>
            <a:ext cx="4381500" cy="566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332656"/>
            <a:ext cx="380065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9298" y="3375047"/>
            <a:ext cx="4562822" cy="315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 flipH="1">
            <a:off x="78171" y="5200822"/>
            <a:ext cx="3312368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000" b="1" dirty="0" smtClean="0"/>
              <a:t>PLAKATI V UČILNICI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l-SI" sz="2000" b="1" dirty="0" smtClean="0"/>
              <a:t>Trajnostni razvoj.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l-SI" sz="2000" b="1" dirty="0" smtClean="0"/>
              <a:t>Vrednote, ki jih pouk v naravi zastopa.</a:t>
            </a:r>
          </a:p>
        </p:txBody>
      </p:sp>
    </p:spTree>
    <p:extLst>
      <p:ext uri="{BB962C8B-B14F-4D97-AF65-F5344CB8AC3E}">
        <p14:creationId xmlns="" xmlns:p14="http://schemas.microsoft.com/office/powerpoint/2010/main" val="174450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23" y="188640"/>
            <a:ext cx="4135281" cy="275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3222" y="3692317"/>
            <a:ext cx="4207371" cy="261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07" y="480509"/>
            <a:ext cx="4047502" cy="269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691680" y="34334"/>
            <a:ext cx="420980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sz="2400" b="1" dirty="0" smtClean="0"/>
              <a:t>SODELOVALNO UČENJE</a:t>
            </a:r>
            <a:endParaRPr lang="sl-SI" sz="2400" b="1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404607" y="2945493"/>
            <a:ext cx="404750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1600" b="1" dirty="0" smtClean="0"/>
              <a:t>ŽOGICA IN ŽLEB</a:t>
            </a:r>
          </a:p>
          <a:p>
            <a:pPr algn="ctr"/>
            <a:r>
              <a:rPr lang="sl-SI" sz="1600" dirty="0"/>
              <a:t>S</a:t>
            </a:r>
            <a:r>
              <a:rPr lang="sl-SI" sz="1600" dirty="0" smtClean="0"/>
              <a:t>kupina naj prenese žogico na neko razdaljo v najkrajšem možnem času.</a:t>
            </a:r>
            <a:endParaRPr lang="sl-SI" sz="1600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4793222" y="2708920"/>
            <a:ext cx="413508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1600" b="1" dirty="0" smtClean="0"/>
              <a:t>PALICA IN PRST</a:t>
            </a:r>
          </a:p>
          <a:p>
            <a:pPr algn="ctr"/>
            <a:r>
              <a:rPr lang="sl-SI" sz="1600" dirty="0"/>
              <a:t>S</a:t>
            </a:r>
            <a:r>
              <a:rPr lang="sl-SI" sz="1600" dirty="0" smtClean="0"/>
              <a:t>kupina naj s prstom počasi </a:t>
            </a:r>
            <a:r>
              <a:rPr lang="sl-SI" sz="1600" dirty="0"/>
              <a:t>postavi </a:t>
            </a:r>
            <a:r>
              <a:rPr lang="sl-SI" sz="1600" dirty="0" smtClean="0"/>
              <a:t>palico na tla.</a:t>
            </a:r>
            <a:endParaRPr lang="sl-SI" sz="1600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793023" y="6057441"/>
            <a:ext cx="420757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1600" b="1" dirty="0" smtClean="0"/>
              <a:t>NAJHITREJE SKOZI PNEVMATIKO</a:t>
            </a:r>
          </a:p>
          <a:p>
            <a:pPr algn="ctr"/>
            <a:r>
              <a:rPr lang="sl-SI" sz="1600" dirty="0" smtClean="0"/>
              <a:t>Skupina naj ugotovi, kako najhitreje vsi pridejo skozi pnevmatiko.</a:t>
            </a:r>
            <a:endParaRPr lang="sl-SI" sz="16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620" y="3957271"/>
            <a:ext cx="4290489" cy="208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jeZBesedilom 10"/>
          <p:cNvSpPr txBox="1"/>
          <p:nvPr/>
        </p:nvSpPr>
        <p:spPr>
          <a:xfrm>
            <a:off x="-108520" y="5812699"/>
            <a:ext cx="4682602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1600" b="1" dirty="0" smtClean="0"/>
              <a:t>KVADRAT IN ENAKOSTRANIČNI TRIKOTNIK</a:t>
            </a:r>
          </a:p>
          <a:p>
            <a:pPr algn="ctr"/>
            <a:r>
              <a:rPr lang="sl-SI" sz="1600" dirty="0"/>
              <a:t>S</a:t>
            </a:r>
            <a:r>
              <a:rPr lang="sl-SI" sz="1600" dirty="0" smtClean="0"/>
              <a:t>kupina naj z zavezanimi očmi oblikuje kvadrat ali enakostranični trikotnik iz vrvi.</a:t>
            </a:r>
            <a:endParaRPr lang="sl-SI" sz="1600" dirty="0"/>
          </a:p>
        </p:txBody>
      </p:sp>
    </p:spTree>
    <p:extLst>
      <p:ext uri="{BB962C8B-B14F-4D97-AF65-F5344CB8AC3E}">
        <p14:creationId xmlns="" xmlns:p14="http://schemas.microsoft.com/office/powerpoint/2010/main" val="11937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atarina\Dropbox\Kindrogan 2016 (1)\IMG_112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4058"/>
          <a:stretch/>
        </p:blipFill>
        <p:spPr bwMode="auto">
          <a:xfrm>
            <a:off x="6084168" y="4221088"/>
            <a:ext cx="2649064" cy="24172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katarina\Dropbox\Kindrogan 2016 (1)\IMG_114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14" y="4437112"/>
            <a:ext cx="1866379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37112"/>
            <a:ext cx="3321934" cy="216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52" y="548680"/>
            <a:ext cx="3239982" cy="242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27410" y="548680"/>
            <a:ext cx="3583941" cy="305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307439" y="3138510"/>
            <a:ext cx="432041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l-SI" sz="2400" b="1" dirty="0" smtClean="0"/>
              <a:t>adrenalinsko</a:t>
            </a:r>
          </a:p>
          <a:p>
            <a:r>
              <a:rPr lang="sl-SI" sz="2400" b="1" dirty="0" smtClean="0"/>
              <a:t>SODELOVALNO UČENJE</a:t>
            </a:r>
          </a:p>
        </p:txBody>
      </p:sp>
    </p:spTree>
    <p:extLst>
      <p:ext uri="{BB962C8B-B14F-4D97-AF65-F5344CB8AC3E}">
        <p14:creationId xmlns="" xmlns:p14="http://schemas.microsoft.com/office/powerpoint/2010/main" val="31749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4545066" y="124760"/>
            <a:ext cx="4598934" cy="3328255"/>
            <a:chOff x="4545066" y="124760"/>
            <a:chExt cx="4598934" cy="3328255"/>
          </a:xfrm>
        </p:grpSpPr>
        <p:pic>
          <p:nvPicPr>
            <p:cNvPr id="18" name="Picture 12" descr="http://www.os-domzale.si/images/2015_16/dogodki/ekodan/7r/vsig_images/20150918_091327_387_217_90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57954" y="124760"/>
              <a:ext cx="2886046" cy="18385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Slika 18"/>
            <p:cNvPicPr/>
            <p:nvPr/>
          </p:nvPicPr>
          <p:blipFill rotWithShape="1"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45066" y="1364783"/>
              <a:ext cx="3744416" cy="2088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PoljeZBesedilom 4"/>
            <p:cNvSpPr txBox="1"/>
            <p:nvPr/>
          </p:nvSpPr>
          <p:spPr>
            <a:xfrm flipH="1">
              <a:off x="4637243" y="213052"/>
              <a:ext cx="2232250" cy="8309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l-SI" sz="1600" b="1" dirty="0" err="1" smtClean="0"/>
                <a:t>Speed</a:t>
              </a:r>
              <a:r>
                <a:rPr lang="sl-SI" sz="1600" b="1" dirty="0" smtClean="0"/>
                <a:t> </a:t>
              </a:r>
              <a:r>
                <a:rPr lang="sl-SI" sz="1600" b="1" dirty="0" err="1" smtClean="0"/>
                <a:t>dating</a:t>
              </a:r>
              <a:r>
                <a:rPr lang="sl-SI" sz="1600" b="1" dirty="0" smtClean="0"/>
                <a:t>: </a:t>
              </a:r>
              <a:r>
                <a:rPr lang="sl-SI" sz="1600" dirty="0" smtClean="0"/>
                <a:t>PREDSTAVIMO SE,</a:t>
              </a:r>
            </a:p>
            <a:p>
              <a:pPr algn="ctr"/>
              <a:r>
                <a:rPr lang="sl-SI" sz="1600" dirty="0" smtClean="0"/>
                <a:t>svoje delo ZUNAJ  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161355" y="63989"/>
            <a:ext cx="4194621" cy="5024633"/>
            <a:chOff x="161355" y="63989"/>
            <a:chExt cx="4194621" cy="502463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181421"/>
              <a:ext cx="3390579" cy="190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Picture 2" descr="https://scontent-vie1-1.xx.fbcdn.net/v/t1.0-9/12920423_10153641069983845_6817060231432930773_n.jpg?oh=e546061dbc69aa08a30afaed0fab2696&amp;oe=5775420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989"/>
              <a:ext cx="4176464" cy="23449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PoljeZBesedilom 8"/>
            <p:cNvSpPr txBox="1"/>
            <p:nvPr/>
          </p:nvSpPr>
          <p:spPr>
            <a:xfrm flipH="1">
              <a:off x="161355" y="2132856"/>
              <a:ext cx="4181672" cy="107721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l-SI" sz="1600" b="1" dirty="0" smtClean="0"/>
                <a:t>Večer škotske tradicije </a:t>
              </a:r>
              <a:r>
                <a:rPr lang="sl-SI" sz="1600" b="1" dirty="0" err="1" smtClean="0"/>
                <a:t>whiskeya</a:t>
              </a:r>
              <a:r>
                <a:rPr lang="sl-SI" sz="1600" b="1" dirty="0" smtClean="0"/>
                <a:t>: </a:t>
              </a:r>
              <a:endParaRPr lang="sl-SI" sz="1600" dirty="0"/>
            </a:p>
            <a:p>
              <a:pPr algn="ctr"/>
              <a:r>
                <a:rPr lang="sl-SI" sz="1600" dirty="0" smtClean="0"/>
                <a:t>4 značilne skupine škotskega w., </a:t>
              </a:r>
            </a:p>
            <a:p>
              <a:pPr algn="ctr"/>
              <a:r>
                <a:rPr lang="sl-SI" sz="1600" dirty="0" smtClean="0"/>
                <a:t>5 korakov uživanja </a:t>
              </a:r>
              <a:r>
                <a:rPr lang="sl-SI" sz="1600" dirty="0" err="1" smtClean="0"/>
                <a:t>whiskeya</a:t>
              </a:r>
              <a:endParaRPr lang="sl-SI" sz="1600" dirty="0" smtClean="0"/>
            </a:p>
            <a:p>
              <a:pPr algn="ctr"/>
              <a:r>
                <a:rPr lang="sl-SI" sz="1600" dirty="0" smtClean="0"/>
                <a:t>SINGLE MALT / BLENDED</a:t>
              </a: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2697782" y="3333132"/>
            <a:ext cx="6500305" cy="3613694"/>
            <a:chOff x="2697782" y="3333132"/>
            <a:chExt cx="6500305" cy="3613694"/>
          </a:xfrm>
        </p:grpSpPr>
        <p:sp>
          <p:nvSpPr>
            <p:cNvPr id="2" name="Pravokotnik 1"/>
            <p:cNvSpPr/>
            <p:nvPr/>
          </p:nvSpPr>
          <p:spPr>
            <a:xfrm>
              <a:off x="5753368" y="6307292"/>
              <a:ext cx="344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l-SI" b="1" dirty="0" smtClean="0"/>
                <a:t>SLOVENSKI večer</a:t>
              </a:r>
              <a:endParaRPr lang="sl-SI" b="1" dirty="0"/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731" y="4753167"/>
              <a:ext cx="3290489" cy="2193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0299" y="3333132"/>
              <a:ext cx="4058387" cy="2705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PoljeZBesedilom 9"/>
            <p:cNvSpPr txBox="1"/>
            <p:nvPr/>
          </p:nvSpPr>
          <p:spPr>
            <a:xfrm>
              <a:off x="4866084" y="3375892"/>
              <a:ext cx="1089631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l-SI" dirty="0" smtClean="0"/>
                <a:t>Mihaela</a:t>
              </a:r>
              <a:endParaRPr lang="sl-SI" dirty="0"/>
            </a:p>
          </p:txBody>
        </p:sp>
        <p:sp>
          <p:nvSpPr>
            <p:cNvPr id="11" name="PoljeZBesedilom 10"/>
            <p:cNvSpPr txBox="1"/>
            <p:nvPr/>
          </p:nvSpPr>
          <p:spPr>
            <a:xfrm>
              <a:off x="2697782" y="4909896"/>
              <a:ext cx="1058749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l-SI" dirty="0" smtClean="0"/>
                <a:t>Klemen</a:t>
              </a:r>
              <a:endParaRPr lang="sl-SI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77196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content-vie1-1.xx.fbcdn.net/hphotos-xpt1/v/t1.0-9/12928348_10153655052323845_3281450445930193028_n.jpg?oh=73b7e58182421fe25b88aff9aa5fa435&amp;oe=57BD32D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" y="342224"/>
            <a:ext cx="4572000" cy="2566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content-vie1-1.xx.fbcdn.net/hphotos-xpf1/v/t1.0-9/12938333_10153655052413845_1273264108525411364_n.jpg?oh=c2e6b2ec12262db38d1b1a5e6fabcdb9&amp;oe=579F51C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034" y="342224"/>
            <a:ext cx="3411364" cy="19153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content-vie1-1.xx.fbcdn.net/hphotos-xfp1/t31.0-8/12983332_10153655053578845_4653723393299985627_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10" y="3516465"/>
            <a:ext cx="5416910" cy="3047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content-vie1-1.xx.fbcdn.net/hphotos-xfp1/v/t1.0-9/12987180_10153655053773845_4461717505226031347_n.jpg?oh=5ff8b661e7eaa9bd62af71fe5bcb78d5&amp;oe=57A32278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6176" y="2783621"/>
            <a:ext cx="2808246" cy="37798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4207480" y="2996952"/>
            <a:ext cx="144464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dirty="0" smtClean="0"/>
              <a:t>GLASGOW</a:t>
            </a:r>
            <a:endParaRPr lang="sl-SI" dirty="0"/>
          </a:p>
        </p:txBody>
      </p:sp>
    </p:spTree>
    <p:extLst>
      <p:ext uri="{BB962C8B-B14F-4D97-AF65-F5344CB8AC3E}">
        <p14:creationId xmlns="" xmlns:p14="http://schemas.microsoft.com/office/powerpoint/2010/main" val="21233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-vie1-1.xx.fbcdn.net/hphotos-xaf1/v/t1.0-9/10297790_10153636033628845_5295082814274859569_n.jpg?oh=2898e65f8275467bebe16ec585bca913&amp;oe=5774024C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043" y="84960"/>
            <a:ext cx="6299925" cy="21143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-vie1-1.xx.fbcdn.net/hphotos-xpt1/v/t1.0-9/12938100_10153636032983845_3874149935133460977_n.jpg?oh=59871cb6d493103e2c67588245fc3a97&amp;oe=57B34DE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042" y="2924944"/>
            <a:ext cx="1683651" cy="3805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content-vie1-1.xx.fbcdn.net/hphotos-xfl1/v/t1.0-9/12439283_10153637635798845_5740879706164495101_n.jpg?oh=1d26af69a04451def108a702af36ade0&amp;oe=57720D7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944" y="548680"/>
            <a:ext cx="3334544" cy="1872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Prikazan je element IMG_20160402_1352534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08920"/>
            <a:ext cx="1882081" cy="335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Prikazan je element IMG_20160401_144217138_HD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4327" y="2494237"/>
            <a:ext cx="4205865" cy="199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21" y="4653136"/>
            <a:ext cx="3323746" cy="18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jeZBesedilom 11"/>
          <p:cNvSpPr txBox="1"/>
          <p:nvPr/>
        </p:nvSpPr>
        <p:spPr>
          <a:xfrm>
            <a:off x="146479" y="2555612"/>
            <a:ext cx="168365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dirty="0" smtClean="0"/>
              <a:t>EDINBURG</a:t>
            </a:r>
            <a:endParaRPr lang="sl-SI" dirty="0"/>
          </a:p>
        </p:txBody>
      </p:sp>
    </p:spTree>
    <p:extLst>
      <p:ext uri="{BB962C8B-B14F-4D97-AF65-F5344CB8AC3E}">
        <p14:creationId xmlns="" xmlns:p14="http://schemas.microsoft.com/office/powerpoint/2010/main" val="290993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732240" y="640107"/>
            <a:ext cx="151216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dirty="0" smtClean="0"/>
              <a:t>PITLOCHRY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7" y="4708421"/>
            <a:ext cx="3722147" cy="20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s://scontent-vie1-1.xx.fbcdn.net/hphotos-xpt1/v/t1.0-9/12919632_10153651483683845_5513966670459691050_n.jpg?oh=424db2399b63f2d603d96c7692e2a263&amp;oe=57BB24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83" y="4149080"/>
            <a:ext cx="4720167" cy="26501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-vie1-1.xx.fbcdn.net/hphotos-xpf1/v/t1.0-9/12495061_10153651482928845_1562075379235457797_n.jpg?oh=301fb8a4632fdf84a51a38abcd657751&amp;oe=57A2CCF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0" y="0"/>
            <a:ext cx="1489017" cy="2652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950" y="2472001"/>
            <a:ext cx="3816023" cy="18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3683097" cy="20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3881"/>
            <a:ext cx="3419687" cy="192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1571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690281" y="5219426"/>
            <a:ext cx="168365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dirty="0" smtClean="0"/>
              <a:t>KINDROGAN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86048"/>
            <a:ext cx="5075721" cy="285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scontent-vie1-1.xx.fbcdn.net/hphotos-xpa1/v/t1.0-9/12321386_10153647283758845_4567070475379443649_n.jpg?oh=e99dfe802ae302676330ae51b5d8fa83&amp;oe=57B4282D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00" y="4124141"/>
            <a:ext cx="2006106" cy="2559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-vie1-1.xx.fbcdn.net/hphotos-xft1/v/t1.0-9/12963738_10153651483753845_7473720175853147931_n.jpg?oh=92fc31e9fbda196625ea3c5fe3fe21b4&amp;oe=57BCA87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965" y="4296041"/>
            <a:ext cx="4041524" cy="2269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9004"/>
            <a:ext cx="3573765" cy="200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672" y="2492896"/>
            <a:ext cx="2903975" cy="163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Prikazan je element IMG_20160406_103139959_HD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5" y="219005"/>
            <a:ext cx="3605109" cy="202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5584" y="5727816"/>
            <a:ext cx="1552425" cy="113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4247" y="5683947"/>
            <a:ext cx="1262156" cy="115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532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2505205" y="2363492"/>
            <a:ext cx="4896544" cy="3264363"/>
            <a:chOff x="1982637" y="2363494"/>
            <a:chExt cx="4896544" cy="32643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637" y="2363494"/>
              <a:ext cx="4896544" cy="32643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PoljeZBesedilom 1"/>
            <p:cNvSpPr txBox="1"/>
            <p:nvPr/>
          </p:nvSpPr>
          <p:spPr>
            <a:xfrm>
              <a:off x="2885387" y="2492896"/>
              <a:ext cx="293862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b="1" dirty="0" smtClean="0"/>
                <a:t>OUTDOOR LEARNING</a:t>
              </a:r>
            </a:p>
            <a:p>
              <a:pPr algn="ctr"/>
              <a:r>
                <a:rPr lang="sl-SI" b="1" dirty="0" smtClean="0"/>
                <a:t>Škotska, april 2016</a:t>
              </a:r>
            </a:p>
            <a:p>
              <a:pPr algn="ctr"/>
              <a:endParaRPr lang="sl-SI" b="1" dirty="0"/>
            </a:p>
            <a:p>
              <a:pPr algn="ctr"/>
              <a:endParaRPr lang="sl-SI" b="1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36512" y="2890062"/>
            <a:ext cx="9313588" cy="3933056"/>
            <a:chOff x="26956" y="2924944"/>
            <a:chExt cx="9313588" cy="393305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648" y="5627855"/>
              <a:ext cx="1792895" cy="1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15478"/>
            <a:stretch/>
          </p:blipFill>
          <p:spPr bwMode="auto">
            <a:xfrm>
              <a:off x="26956" y="5327777"/>
              <a:ext cx="2558796" cy="1530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 descr="C:\Users\katarina\Dropbox\Kindrogan 2016\Photo_Mihaela\IMG_20160406_160344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4320" y="4757650"/>
              <a:ext cx="1800200" cy="20566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PoljeZBesedilom 3"/>
            <p:cNvSpPr txBox="1"/>
            <p:nvPr/>
          </p:nvSpPr>
          <p:spPr>
            <a:xfrm>
              <a:off x="7108296" y="2924944"/>
              <a:ext cx="223224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 dirty="0" smtClean="0"/>
                <a:t>TERENSKO</a:t>
              </a:r>
            </a:p>
            <a:p>
              <a:pPr algn="ctr"/>
              <a:r>
                <a:rPr lang="sl-SI" b="1" dirty="0" smtClean="0"/>
                <a:t>RAZISKOVANJE</a:t>
              </a:r>
            </a:p>
            <a:p>
              <a:pPr algn="ctr"/>
              <a:endParaRPr lang="sl-SI" dirty="0" smtClean="0"/>
            </a:p>
            <a:p>
              <a:pPr algn="ctr"/>
              <a:r>
                <a:rPr lang="sl-SI" dirty="0" smtClean="0"/>
                <a:t>(znanstveni </a:t>
              </a:r>
            </a:p>
            <a:p>
              <a:pPr algn="ctr"/>
              <a:r>
                <a:rPr lang="sl-SI" dirty="0" smtClean="0"/>
                <a:t>pristop)</a:t>
              </a: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79395" y="5267051"/>
              <a:ext cx="1600192" cy="1590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Skupina 4"/>
          <p:cNvGrpSpPr/>
          <p:nvPr/>
        </p:nvGrpSpPr>
        <p:grpSpPr>
          <a:xfrm>
            <a:off x="-87084" y="234159"/>
            <a:ext cx="9115519" cy="5121059"/>
            <a:chOff x="-87084" y="234159"/>
            <a:chExt cx="9115519" cy="512105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627" y="274400"/>
              <a:ext cx="3176808" cy="21178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625" y="234159"/>
              <a:ext cx="2380416" cy="22398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75911" y="245621"/>
              <a:ext cx="3003484" cy="21178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PoljeZBesedilom 12"/>
            <p:cNvSpPr txBox="1"/>
            <p:nvPr/>
          </p:nvSpPr>
          <p:spPr>
            <a:xfrm>
              <a:off x="-87084" y="2492896"/>
              <a:ext cx="285888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 dirty="0" smtClean="0"/>
                <a:t>DOŽIVLJANJE NARAVE</a:t>
              </a:r>
            </a:p>
            <a:p>
              <a:pPr algn="ctr"/>
              <a:r>
                <a:rPr lang="sl-SI" dirty="0" smtClean="0"/>
                <a:t>(ROKA-SRCE-GLAVA)</a:t>
              </a:r>
            </a:p>
            <a:p>
              <a:pPr algn="ctr"/>
              <a:r>
                <a:rPr lang="sl-SI" dirty="0" smtClean="0"/>
                <a:t>sluh, vid, tip</a:t>
              </a:r>
            </a:p>
            <a:p>
              <a:pPr algn="ctr"/>
              <a:endParaRPr lang="sl-SI" dirty="0"/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sl-SI" dirty="0" smtClean="0"/>
                <a:t>naravne umetnine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sl-SI" dirty="0" smtClean="0"/>
                <a:t>povezava: MANDALA </a:t>
              </a:r>
            </a:p>
            <a:p>
              <a:pPr algn="ctr"/>
              <a:r>
                <a:rPr lang="sl-SI" b="1" dirty="0" smtClean="0"/>
                <a:t>jaz – narava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sl-SI" dirty="0" smtClean="0"/>
                <a:t>sodelovanje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sl-SI" dirty="0" smtClean="0"/>
            </a:p>
          </p:txBody>
        </p:sp>
      </p:grpSp>
      <p:sp>
        <p:nvSpPr>
          <p:cNvPr id="7" name="Pravokotnik 6"/>
          <p:cNvSpPr/>
          <p:nvPr/>
        </p:nvSpPr>
        <p:spPr>
          <a:xfrm>
            <a:off x="0" y="6486556"/>
            <a:ext cx="7303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>
                <a:hlinkClick r:id="rId10"/>
              </a:rPr>
              <a:t>https://www.thinglink.com/scene/775386675445497858</a:t>
            </a:r>
            <a:r>
              <a:rPr lang="sl-SI" sz="1400" dirty="0" smtClean="0">
                <a:hlinkClick r:id="rId10"/>
              </a:rPr>
              <a:t>#</a:t>
            </a:r>
            <a:endParaRPr lang="sl-SI" sz="1400" dirty="0" smtClean="0"/>
          </a:p>
          <a:p>
            <a:endParaRPr lang="sl-SI" sz="1400" dirty="0"/>
          </a:p>
        </p:txBody>
      </p:sp>
    </p:spTree>
    <p:extLst>
      <p:ext uri="{BB962C8B-B14F-4D97-AF65-F5344CB8AC3E}">
        <p14:creationId xmlns="" xmlns:p14="http://schemas.microsoft.com/office/powerpoint/2010/main" val="148299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79512" y="188640"/>
            <a:ext cx="8964488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2000" b="1" dirty="0" smtClean="0"/>
              <a:t>Delavnica na prostem:</a:t>
            </a:r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b="1" dirty="0" smtClean="0"/>
              <a:t>ROKA</a:t>
            </a:r>
            <a:r>
              <a:rPr lang="sl-SI" sz="2000" b="1" dirty="0" smtClean="0"/>
              <a:t>: DOŽIVLJANJE NARAVE Z RAZLIČNIMI ČUTILI</a:t>
            </a:r>
            <a:endParaRPr lang="sl-SI" sz="2000" b="1" dirty="0"/>
          </a:p>
        </p:txBody>
      </p:sp>
      <p:sp>
        <p:nvSpPr>
          <p:cNvPr id="3" name="Ograda vsebine 2"/>
          <p:cNvSpPr txBox="1">
            <a:spLocks/>
          </p:cNvSpPr>
          <p:nvPr/>
        </p:nvSpPr>
        <p:spPr>
          <a:xfrm>
            <a:off x="-8712" y="1628800"/>
            <a:ext cx="5012760" cy="45365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AutoNum type="arabicPeriod"/>
            </a:pPr>
            <a:r>
              <a:rPr lang="sl-SI" sz="1700" b="1" dirty="0" smtClean="0">
                <a:solidFill>
                  <a:schemeClr val="tx1"/>
                </a:solidFill>
              </a:rPr>
              <a:t>VID: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l-SI" sz="1700" b="1" dirty="0" smtClean="0">
                <a:solidFill>
                  <a:schemeClr val="tx1"/>
                </a:solidFill>
              </a:rPr>
              <a:t>KAMERA / KAMERMAN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l-SI" sz="1700" b="1" dirty="0" smtClean="0">
                <a:solidFill>
                  <a:schemeClr val="tx1"/>
                </a:solidFill>
              </a:rPr>
              <a:t>RISENJE Z ZAPRTIMI OČMI</a:t>
            </a:r>
          </a:p>
          <a:p>
            <a:pPr marL="457200" lvl="1" indent="0">
              <a:buNone/>
            </a:pPr>
            <a:endParaRPr lang="sl-SI" sz="1700" dirty="0" smtClean="0">
              <a:solidFill>
                <a:schemeClr val="tx1"/>
              </a:solidFill>
            </a:endParaRPr>
          </a:p>
          <a:p>
            <a:pPr>
              <a:buAutoNum type="arabicPeriod"/>
            </a:pPr>
            <a:r>
              <a:rPr lang="sl-SI" sz="1700" b="1" dirty="0" smtClean="0">
                <a:solidFill>
                  <a:schemeClr val="tx1"/>
                </a:solidFill>
              </a:rPr>
              <a:t>SLUH: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l-SI" sz="1700" b="1" dirty="0" smtClean="0">
                <a:solidFill>
                  <a:schemeClr val="tx1"/>
                </a:solidFill>
              </a:rPr>
              <a:t>SKICIRANJE ZVOKOV V NARAVI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l-SI" sz="1700" b="1" dirty="0" smtClean="0">
                <a:solidFill>
                  <a:schemeClr val="tx1"/>
                </a:solidFill>
              </a:rPr>
              <a:t>KAKO ŽIVALI ZAZNAVAJO ZVOK?</a:t>
            </a:r>
          </a:p>
          <a:p>
            <a:pPr marL="457200" lvl="1" indent="0">
              <a:buNone/>
            </a:pPr>
            <a:endParaRPr lang="sl-SI" sz="1700" dirty="0" smtClean="0">
              <a:solidFill>
                <a:schemeClr val="tx1"/>
              </a:solidFill>
            </a:endParaRPr>
          </a:p>
          <a:p>
            <a:pPr>
              <a:buAutoNum type="arabicPeriod"/>
            </a:pPr>
            <a:r>
              <a:rPr lang="sl-SI" sz="1700" b="1" dirty="0" smtClean="0">
                <a:solidFill>
                  <a:schemeClr val="tx1"/>
                </a:solidFill>
              </a:rPr>
              <a:t>VONJ: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l-SI" sz="1700" b="1" dirty="0" smtClean="0">
                <a:solidFill>
                  <a:schemeClr val="tx1"/>
                </a:solidFill>
              </a:rPr>
              <a:t>KOKTAJL VONJAV</a:t>
            </a:r>
            <a:endParaRPr lang="sl-SI" dirty="0" smtClean="0"/>
          </a:p>
          <a:p>
            <a:pPr>
              <a:buFont typeface="Wingdings" panose="05000000000000000000" pitchFamily="2" charset="2"/>
              <a:buChar char="v"/>
            </a:pPr>
            <a:endParaRPr lang="sl-SI" dirty="0" smtClean="0"/>
          </a:p>
          <a:p>
            <a:pPr lvl="1">
              <a:buFont typeface="Wingdings" panose="05000000000000000000" pitchFamily="2" charset="2"/>
              <a:buChar char="v"/>
            </a:pPr>
            <a:endParaRPr lang="sl-SI" dirty="0" smtClean="0"/>
          </a:p>
          <a:p>
            <a:pPr lvl="1">
              <a:buFont typeface="Wingdings" panose="05000000000000000000" pitchFamily="2" charset="2"/>
              <a:buChar char="v"/>
            </a:pPr>
            <a:endParaRPr lang="sl-SI" dirty="0" smtClean="0"/>
          </a:p>
          <a:p>
            <a:pPr marL="457200" lvl="1" indent="0">
              <a:buFont typeface="Wingdings 2" charset="2"/>
              <a:buNone/>
            </a:pPr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76112"/>
            <a:ext cx="3153661" cy="2102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53826"/>
            <a:ext cx="3847331" cy="256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277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79512" y="188640"/>
            <a:ext cx="5472608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2000" b="1" dirty="0" smtClean="0"/>
              <a:t>Delavnica na prostem:</a:t>
            </a:r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b="1" dirty="0" smtClean="0"/>
              <a:t>ROKA:</a:t>
            </a:r>
            <a:endParaRPr lang="sl-SI" sz="2000" b="1" dirty="0"/>
          </a:p>
        </p:txBody>
      </p:sp>
      <p:sp>
        <p:nvSpPr>
          <p:cNvPr id="3" name="Pravokotnik 2"/>
          <p:cNvSpPr/>
          <p:nvPr/>
        </p:nvSpPr>
        <p:spPr>
          <a:xfrm>
            <a:off x="5863262" y="5169169"/>
            <a:ext cx="331236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b="1" dirty="0" smtClean="0"/>
              <a:t>Skupina </a:t>
            </a:r>
            <a:r>
              <a:rPr lang="sl-SI" sz="2000" dirty="0" smtClean="0"/>
              <a:t>na podlagi določenega zapisa oblikuje umetnino iz naravnih materialov ter jo pojasni.</a:t>
            </a:r>
          </a:p>
          <a:p>
            <a:pPr algn="ctr"/>
            <a:endParaRPr lang="sl-SI" dirty="0"/>
          </a:p>
        </p:txBody>
      </p:sp>
      <p:sp>
        <p:nvSpPr>
          <p:cNvPr id="4" name="AutoShape 2" descr="Prikazan je element IMG_20160406_0949262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4" descr="Prikazan je element IMG_20160406_09492624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AutoShape 6" descr="Prikazan je element IMG_20160406_09492624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543" y="980728"/>
            <a:ext cx="2286709" cy="4070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318947"/>
            <a:ext cx="4757571" cy="317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51286" y="4653136"/>
            <a:ext cx="2566660" cy="2084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55575" y="4725144"/>
            <a:ext cx="268358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000" b="1" dirty="0" smtClean="0"/>
              <a:t>MANDALA</a:t>
            </a:r>
          </a:p>
          <a:p>
            <a:pPr algn="just"/>
            <a:endParaRPr lang="sl-SI" sz="2000" b="1" dirty="0" smtClean="0"/>
          </a:p>
          <a:p>
            <a:pPr algn="just"/>
            <a:r>
              <a:rPr lang="sl-SI" sz="2000" b="1" dirty="0" smtClean="0"/>
              <a:t>3 nivoji kroga:</a:t>
            </a:r>
          </a:p>
          <a:p>
            <a:pPr algn="just"/>
            <a:r>
              <a:rPr lang="sl-SI" sz="2000" b="1" dirty="0" smtClean="0"/>
              <a:t>jaz, </a:t>
            </a:r>
          </a:p>
          <a:p>
            <a:pPr algn="just"/>
            <a:r>
              <a:rPr lang="sl-SI" sz="2000" b="1" dirty="0" smtClean="0"/>
              <a:t>ožje okolje,</a:t>
            </a:r>
          </a:p>
          <a:p>
            <a:pPr algn="just"/>
            <a:r>
              <a:rPr lang="sl-SI" sz="2000" b="1" dirty="0" smtClean="0"/>
              <a:t>širše okolje.</a:t>
            </a:r>
            <a:endParaRPr lang="sl-SI" sz="2000" dirty="0" smtClean="0"/>
          </a:p>
          <a:p>
            <a:pPr algn="ctr"/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6058149" y="452705"/>
            <a:ext cx="292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NARAVNE UMETNINE</a:t>
            </a:r>
            <a:endParaRPr lang="sl-SI" dirty="0"/>
          </a:p>
        </p:txBody>
      </p:sp>
    </p:spTree>
    <p:extLst>
      <p:ext uri="{BB962C8B-B14F-4D97-AF65-F5344CB8AC3E}">
        <p14:creationId xmlns="" xmlns:p14="http://schemas.microsoft.com/office/powerpoint/2010/main" val="11548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79512" y="188640"/>
            <a:ext cx="8964488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2000" b="1" dirty="0" smtClean="0"/>
              <a:t>Delavnica na prostem:</a:t>
            </a:r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b="1" dirty="0" smtClean="0"/>
              <a:t>SRCE: </a:t>
            </a:r>
            <a:r>
              <a:rPr lang="sl-SI" sz="2000" b="1" dirty="0" smtClean="0"/>
              <a:t>KAKO SE POČUTIM V NARAVI?</a:t>
            </a:r>
            <a:endParaRPr lang="sl-SI" sz="2000" b="1" dirty="0"/>
          </a:p>
        </p:txBody>
      </p:sp>
      <p:sp>
        <p:nvSpPr>
          <p:cNvPr id="3" name="Pravokotnik 2"/>
          <p:cNvSpPr/>
          <p:nvPr/>
        </p:nvSpPr>
        <p:spPr>
          <a:xfrm>
            <a:off x="211660" y="1113115"/>
            <a:ext cx="731266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000" dirty="0" smtClean="0"/>
              <a:t>Vsak posameznik si v gozdu izbere miren kotiček in se par minut popolnoma umiri na izbranem mestu (</a:t>
            </a:r>
            <a:r>
              <a:rPr lang="sl-SI" sz="2000" b="1" dirty="0" smtClean="0"/>
              <a:t>meditacija</a:t>
            </a:r>
            <a:r>
              <a:rPr lang="sl-SI" sz="2000" dirty="0" smtClean="0"/>
              <a:t>).</a:t>
            </a:r>
          </a:p>
          <a:p>
            <a:pPr algn="just"/>
            <a:endParaRPr lang="sl-SI" sz="2000" dirty="0"/>
          </a:p>
          <a:p>
            <a:pPr algn="just"/>
            <a:r>
              <a:rPr lang="sl-SI" sz="2000" dirty="0" smtClean="0"/>
              <a:t>Posameznik poskuša razbrati, kakšne občutke mu izbrani kotiček v gozdu izzove in to opiše kot: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l-SI" sz="2000" dirty="0" smtClean="0"/>
              <a:t>IZBRAN PRIDEVNIK OBČUTKA,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l-SI" sz="2000" dirty="0" smtClean="0"/>
              <a:t>IZBRAN OPIS KOTIČKA,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l-SI" sz="2000" dirty="0" smtClean="0"/>
              <a:t>IZBRANA LEPA MISEL.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l-SI" sz="2000" dirty="0" smtClean="0"/>
          </a:p>
          <a:p>
            <a:pPr algn="just"/>
            <a:endParaRPr lang="sl-SI" sz="2000" dirty="0" smtClean="0"/>
          </a:p>
          <a:p>
            <a:pPr algn="just"/>
            <a:endParaRPr lang="sl-SI" sz="2000" dirty="0"/>
          </a:p>
          <a:p>
            <a:pPr algn="just"/>
            <a:r>
              <a:rPr lang="sl-SI" sz="2000" dirty="0" smtClean="0"/>
              <a:t>Naključno se zberejo po 3 posamezniki in si delijo svoje opise občutkov.</a:t>
            </a:r>
          </a:p>
          <a:p>
            <a:pPr algn="just"/>
            <a:r>
              <a:rPr lang="sl-SI" sz="2000" dirty="0" smtClean="0"/>
              <a:t>Iz vseh besed </a:t>
            </a:r>
            <a:r>
              <a:rPr lang="sl-SI" sz="2000" dirty="0" err="1" smtClean="0"/>
              <a:t>poskušamjo</a:t>
            </a:r>
            <a:r>
              <a:rPr lang="sl-SI" sz="2000" dirty="0" smtClean="0"/>
              <a:t> oblikovati SKUPNO POVED.</a:t>
            </a:r>
          </a:p>
          <a:p>
            <a:pPr algn="just"/>
            <a:endParaRPr lang="sl-SI" sz="2000" dirty="0"/>
          </a:p>
          <a:p>
            <a:pPr algn="just"/>
            <a:r>
              <a:rPr lang="sl-SI" sz="2000" b="1" dirty="0" smtClean="0"/>
              <a:t>Celotna skupina predstavi vse povedi – NASTANE POEZIJA V GOZDU!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l-SI" sz="2000" dirty="0"/>
          </a:p>
          <a:p>
            <a:pPr algn="just"/>
            <a:endParaRPr lang="sl-SI" sz="2000" dirty="0" smtClean="0"/>
          </a:p>
          <a:p>
            <a:pPr algn="ctr"/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25" y="2636912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61" y="4892772"/>
            <a:ext cx="1450072" cy="1933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2119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79512" y="188640"/>
            <a:ext cx="8964488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2000" b="1" dirty="0" smtClean="0"/>
              <a:t>Delavnica na prostem:</a:t>
            </a:r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b="1" dirty="0" smtClean="0"/>
              <a:t>GLAVA: </a:t>
            </a:r>
            <a:r>
              <a:rPr lang="sl-SI" sz="2000" b="1" dirty="0" smtClean="0"/>
              <a:t>RAZISKOVANJE V NARAVI</a:t>
            </a:r>
            <a:endParaRPr lang="sl-SI" sz="2000" b="1" dirty="0"/>
          </a:p>
        </p:txBody>
      </p:sp>
      <p:sp>
        <p:nvSpPr>
          <p:cNvPr id="3" name="Ograda vsebine 2"/>
          <p:cNvSpPr txBox="1">
            <a:spLocks/>
          </p:cNvSpPr>
          <p:nvPr/>
        </p:nvSpPr>
        <p:spPr>
          <a:xfrm>
            <a:off x="179512" y="1113115"/>
            <a:ext cx="6336704" cy="562825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AutoNum type="arabicPeriod"/>
            </a:pPr>
            <a:r>
              <a:rPr lang="sl-SI" sz="1700" b="1" dirty="0" smtClean="0">
                <a:solidFill>
                  <a:schemeClr val="tx1"/>
                </a:solidFill>
              </a:rPr>
              <a:t>BIOTSKA PESTROST NA IZBRANEM KVADRANTU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l-SI" sz="1700" b="1" dirty="0" smtClean="0">
                <a:solidFill>
                  <a:schemeClr val="tx1"/>
                </a:solidFill>
              </a:rPr>
              <a:t>Izmeriš dva enaka kvadranta na dveh različnih območjih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sl-SI" sz="1700" dirty="0" smtClean="0">
                <a:solidFill>
                  <a:schemeClr val="tx1"/>
                </a:solidFill>
              </a:rPr>
              <a:t>Kvantitativno: šteješ različne reprezentativne rastline, primerjava – ugotavljanje vzrokov za razliko,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sl-SI" sz="1700" dirty="0" smtClean="0">
                <a:solidFill>
                  <a:schemeClr val="tx1"/>
                </a:solidFill>
              </a:rPr>
              <a:t>določanje </a:t>
            </a:r>
            <a:r>
              <a:rPr lang="sl-SI" sz="1700" dirty="0">
                <a:solidFill>
                  <a:schemeClr val="tx1"/>
                </a:solidFill>
              </a:rPr>
              <a:t>rastlin z določevalnimi ključi, </a:t>
            </a:r>
            <a:endParaRPr lang="sl-SI" sz="1700" dirty="0" smtClean="0">
              <a:solidFill>
                <a:schemeClr val="tx1"/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sl-SI" sz="1700" dirty="0" smtClean="0">
                <a:solidFill>
                  <a:schemeClr val="tx1"/>
                </a:solidFill>
              </a:rPr>
              <a:t>merjenje različne lastnosti zemlje, zraka, vodnatosti…, učenje </a:t>
            </a:r>
            <a:r>
              <a:rPr lang="sl-SI" sz="1700" dirty="0">
                <a:solidFill>
                  <a:schemeClr val="tx1"/>
                </a:solidFill>
              </a:rPr>
              <a:t>o neživih dejavnikih okolja na izbranem </a:t>
            </a:r>
            <a:r>
              <a:rPr lang="sl-SI" sz="1700" dirty="0" smtClean="0">
                <a:solidFill>
                  <a:schemeClr val="tx1"/>
                </a:solidFill>
              </a:rPr>
              <a:t>območju,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sl-SI" sz="1700" b="1" dirty="0" smtClean="0">
                <a:solidFill>
                  <a:schemeClr val="tx1"/>
                </a:solidFill>
              </a:rPr>
              <a:t>primerjava naravnih in umetnih ekosistemov, degradiranih in neokrnjenih terenov </a:t>
            </a:r>
            <a:r>
              <a:rPr lang="sl-SI" sz="1700" dirty="0" smtClean="0">
                <a:solidFill>
                  <a:schemeClr val="tx1"/>
                </a:solidFill>
              </a:rPr>
              <a:t>…</a:t>
            </a:r>
          </a:p>
          <a:p>
            <a:pPr marL="914400" lvl="2" indent="0">
              <a:buNone/>
            </a:pPr>
            <a:endParaRPr lang="sl-SI" sz="1700" dirty="0" smtClean="0">
              <a:solidFill>
                <a:schemeClr val="tx1"/>
              </a:solidFill>
            </a:endParaRPr>
          </a:p>
          <a:p>
            <a:pPr>
              <a:buAutoNum type="arabicPeriod"/>
            </a:pPr>
            <a:r>
              <a:rPr lang="sl-SI" sz="1700" b="1" dirty="0" smtClean="0">
                <a:solidFill>
                  <a:schemeClr val="tx1"/>
                </a:solidFill>
              </a:rPr>
              <a:t>VZORČENJE ORGANIZMOV V STOJEČI IN TEKOČI VODI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l-SI" sz="1700" dirty="0" smtClean="0">
                <a:solidFill>
                  <a:schemeClr val="tx1"/>
                </a:solidFill>
              </a:rPr>
              <a:t>Nabiranje organizmov ter določanje z določevalnimi ključi.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l-SI" sz="1700" dirty="0" smtClean="0">
                <a:solidFill>
                  <a:schemeClr val="tx1"/>
                </a:solidFill>
              </a:rPr>
              <a:t>BIOINDIKACIJA onesnaženosti vodnega vira s prisotnostjo reprezentativnih organizmov (slikovni določevalni ključi).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l-SI" sz="1700" dirty="0" smtClean="0">
                <a:solidFill>
                  <a:schemeClr val="tx1"/>
                </a:solidFill>
              </a:rPr>
              <a:t>Meritve neživih dejavnikov vode (temperatura, pH, prisotnost nitratov, fosfatov, … pribor: kovček za določane kvalitete vode).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l-SI" sz="1700" dirty="0" smtClean="0">
                <a:solidFill>
                  <a:schemeClr val="tx1"/>
                </a:solidFill>
              </a:rPr>
              <a:t>Pomen ustreznega vračanja organizmov v naravno okolje.</a:t>
            </a:r>
          </a:p>
          <a:p>
            <a:pPr marL="0" indent="0">
              <a:buNone/>
            </a:pPr>
            <a:endParaRPr lang="sl-SI" dirty="0" smtClean="0"/>
          </a:p>
          <a:p>
            <a:pPr>
              <a:buFont typeface="Wingdings" panose="05000000000000000000" pitchFamily="2" charset="2"/>
              <a:buChar char="v"/>
            </a:pPr>
            <a:endParaRPr lang="sl-SI" dirty="0" smtClean="0"/>
          </a:p>
          <a:p>
            <a:pPr lvl="1">
              <a:buFont typeface="Wingdings" panose="05000000000000000000" pitchFamily="2" charset="2"/>
              <a:buChar char="v"/>
            </a:pPr>
            <a:endParaRPr lang="sl-SI" dirty="0" smtClean="0"/>
          </a:p>
          <a:p>
            <a:pPr lvl="1">
              <a:buFont typeface="Wingdings" panose="05000000000000000000" pitchFamily="2" charset="2"/>
              <a:buChar char="v"/>
            </a:pPr>
            <a:endParaRPr lang="sl-SI" dirty="0" smtClean="0"/>
          </a:p>
          <a:p>
            <a:pPr marL="457200" lvl="1" indent="0">
              <a:buFont typeface="Wingdings 2" charset="2"/>
              <a:buNone/>
            </a:pP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645" y="332656"/>
            <a:ext cx="259228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5504"/>
          <a:stretch/>
        </p:blipFill>
        <p:spPr bwMode="auto">
          <a:xfrm>
            <a:off x="6495645" y="2164034"/>
            <a:ext cx="2948385" cy="176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:\Users\katarina\Dropbox\Kindrogan 2016\Photo_Mihaela\IMG_20160406_16034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9246" y="4051308"/>
            <a:ext cx="2456759" cy="28066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051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TM02455596[[fn=Pomlad]]</Template>
  <TotalTime>10762</TotalTime>
  <Words>479</Words>
  <Application>Microsoft Office PowerPoint</Application>
  <PresentationFormat>Diaprojekcija na zaslonu (4:3)</PresentationFormat>
  <Paragraphs>112</Paragraphs>
  <Slides>16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17" baseType="lpstr">
      <vt:lpstr>Spring</vt:lpstr>
      <vt:lpstr>Diapozitiv 1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  <vt:lpstr>Diapozitiv 14</vt:lpstr>
      <vt:lpstr>Diapozitiv 15</vt:lpstr>
      <vt:lpstr>Diapozitiv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ZDRAVA ŠOLA</dc:title>
  <dc:creator>Uporabnik</dc:creator>
  <cp:lastModifiedBy>UPORABNIK</cp:lastModifiedBy>
  <cp:revision>87</cp:revision>
  <dcterms:created xsi:type="dcterms:W3CDTF">2016-03-11T14:17:20Z</dcterms:created>
  <dcterms:modified xsi:type="dcterms:W3CDTF">2016-12-21T08:39:16Z</dcterms:modified>
</cp:coreProperties>
</file>