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9" r:id="rId4"/>
    <p:sldId id="274" r:id="rId5"/>
    <p:sldId id="260" r:id="rId6"/>
    <p:sldId id="261" r:id="rId7"/>
    <p:sldId id="262" r:id="rId8"/>
    <p:sldId id="271" r:id="rId9"/>
    <p:sldId id="258" r:id="rId10"/>
    <p:sldId id="269" r:id="rId11"/>
    <p:sldId id="286" r:id="rId12"/>
    <p:sldId id="268" r:id="rId13"/>
    <p:sldId id="285" r:id="rId14"/>
    <p:sldId id="256" r:id="rId15"/>
    <p:sldId id="257" r:id="rId16"/>
    <p:sldId id="270" r:id="rId17"/>
    <p:sldId id="264" r:id="rId18"/>
    <p:sldId id="265" r:id="rId19"/>
    <p:sldId id="266" r:id="rId20"/>
    <p:sldId id="283" r:id="rId21"/>
    <p:sldId id="263" r:id="rId22"/>
    <p:sldId id="284" r:id="rId23"/>
    <p:sldId id="279" r:id="rId24"/>
    <p:sldId id="277" r:id="rId25"/>
    <p:sldId id="282" r:id="rId26"/>
    <p:sldId id="273" r:id="rId2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9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446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56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082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424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365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927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163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467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2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00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ACA12-1208-45C2-A5F8-DBD0C995890E}" type="datetimeFigureOut">
              <a:rPr lang="sl-SI" smtClean="0"/>
              <a:t>23.5.2017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7071-B559-4A67-B768-61F0A107E5E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161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educationgateway.eu/en/pub/teacher_academy/catalogue/detail.cfm?id=3974" TargetMode="External"/><Relationship Id="rId2" Type="http://schemas.openxmlformats.org/officeDocument/2006/relationships/hyperlink" Target="https://twinspace.etwinning.net/18485/hom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728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l-SI" b="1" dirty="0"/>
              <a:t>Mednarodna dimenzija sodelovalnega učenja vzgoje z trajnostni razvoj v naravnem </a:t>
            </a:r>
            <a:r>
              <a:rPr lang="sl-SI" b="1" dirty="0" smtClean="0"/>
              <a:t>okolju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4" y="1916832"/>
            <a:ext cx="9036496" cy="475252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sl-SI" sz="5100" b="1" dirty="0"/>
              <a:t>Trajanje projekta: 1.10.2016 – </a:t>
            </a:r>
            <a:r>
              <a:rPr lang="sl-SI" sz="5100" b="1" dirty="0" smtClean="0"/>
              <a:t>30.9.2018</a:t>
            </a:r>
          </a:p>
          <a:p>
            <a:pPr marL="0" indent="0">
              <a:buNone/>
            </a:pPr>
            <a:endParaRPr lang="sl-SI" b="1" dirty="0" smtClean="0"/>
          </a:p>
          <a:p>
            <a:pPr marL="0" lvl="0" indent="0">
              <a:buNone/>
            </a:pPr>
            <a:r>
              <a:rPr lang="sl-SI" sz="3800" b="1" dirty="0"/>
              <a:t>EU strateški načrt, </a:t>
            </a:r>
            <a:r>
              <a:rPr lang="sl-SI" sz="3800" b="1" dirty="0" smtClean="0"/>
              <a:t>ki vključuje VZGOJO ZA TRAJNOSTNI RAZVOJ:</a:t>
            </a:r>
            <a:endParaRPr lang="sl-SI" sz="3800" b="1" dirty="0"/>
          </a:p>
          <a:p>
            <a:pPr lvl="0"/>
            <a:r>
              <a:rPr lang="sl-SI" dirty="0"/>
              <a:t>V okviru pouka – </a:t>
            </a:r>
            <a:r>
              <a:rPr lang="sl-SI" b="1" dirty="0"/>
              <a:t>pouk na prostem in sodelovalno učenje</a:t>
            </a:r>
            <a:r>
              <a:rPr lang="sl-SI" dirty="0"/>
              <a:t>, </a:t>
            </a:r>
            <a:r>
              <a:rPr lang="sl-SI" b="1" dirty="0" err="1"/>
              <a:t>medpredmetne</a:t>
            </a:r>
            <a:r>
              <a:rPr lang="sl-SI" b="1" dirty="0"/>
              <a:t> povezave</a:t>
            </a:r>
            <a:r>
              <a:rPr lang="sl-SI" dirty="0"/>
              <a:t>, IKT,…</a:t>
            </a:r>
          </a:p>
          <a:p>
            <a:pPr lvl="0"/>
            <a:r>
              <a:rPr lang="sl-SI" dirty="0"/>
              <a:t>Dnevi dejavnosti, šole v naravi, </a:t>
            </a:r>
            <a:r>
              <a:rPr lang="sl-SI" b="1" dirty="0"/>
              <a:t>tabori</a:t>
            </a:r>
            <a:r>
              <a:rPr lang="sl-SI" dirty="0"/>
              <a:t>, projekt, …</a:t>
            </a:r>
          </a:p>
          <a:p>
            <a:pPr lvl="0"/>
            <a:r>
              <a:rPr lang="sl-SI" b="1" dirty="0" smtClean="0"/>
              <a:t>EKODAN, Dan </a:t>
            </a:r>
            <a:r>
              <a:rPr lang="sl-SI" b="1" dirty="0"/>
              <a:t>zdrave </a:t>
            </a:r>
            <a:r>
              <a:rPr lang="sl-SI" b="1" dirty="0" err="1"/>
              <a:t>ekošole</a:t>
            </a:r>
            <a:r>
              <a:rPr lang="sl-SI" dirty="0"/>
              <a:t>,</a:t>
            </a:r>
          </a:p>
          <a:p>
            <a:pPr lvl="0"/>
            <a:r>
              <a:rPr lang="sl-SI" b="1" dirty="0"/>
              <a:t>Doživljajski vikend </a:t>
            </a:r>
            <a:r>
              <a:rPr lang="sl-SI" dirty="0"/>
              <a:t>s poudarkom na </a:t>
            </a:r>
            <a:r>
              <a:rPr lang="sl-SI" dirty="0" err="1"/>
              <a:t>teambuildingu</a:t>
            </a:r>
            <a:r>
              <a:rPr lang="sl-SI" dirty="0"/>
              <a:t> in sodelovalnem učenju v naravnem okolju,</a:t>
            </a:r>
          </a:p>
          <a:p>
            <a:pPr lvl="0"/>
            <a:r>
              <a:rPr lang="sl-SI" b="1" dirty="0" err="1"/>
              <a:t>eTwinning</a:t>
            </a:r>
            <a:r>
              <a:rPr lang="sl-SI" b="1" dirty="0"/>
              <a:t> portal </a:t>
            </a:r>
            <a:r>
              <a:rPr lang="sl-SI" dirty="0"/>
              <a:t>– osvežitev statusov, iskanje partnerjev, snovanje mednarodnega sodelovanje </a:t>
            </a:r>
            <a:r>
              <a:rPr lang="sl-SI" b="1" i="1" dirty="0"/>
              <a:t>– vključevanje učencev v mednarodne on-line projekte</a:t>
            </a:r>
            <a:r>
              <a:rPr lang="sl-SI" dirty="0"/>
              <a:t> – predvsem za udeleženke jezikovnih tečajev.</a:t>
            </a:r>
          </a:p>
          <a:p>
            <a:pPr lvl="0"/>
            <a:r>
              <a:rPr lang="sl-SI" dirty="0"/>
              <a:t>Svetovalno delo – </a:t>
            </a:r>
            <a:r>
              <a:rPr lang="sl-SI" b="1" dirty="0"/>
              <a:t>klima v kolektivu</a:t>
            </a:r>
            <a:r>
              <a:rPr lang="sl-SI" dirty="0"/>
              <a:t>, sodelovalno delo z učitelji in </a:t>
            </a:r>
            <a:r>
              <a:rPr lang="sl-SI" dirty="0" smtClean="0"/>
              <a:t>učenci, humanitarni projekti..</a:t>
            </a:r>
            <a:endParaRPr lang="sl-SI" dirty="0"/>
          </a:p>
          <a:p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47387" r="24908" b="42853"/>
          <a:stretch/>
        </p:blipFill>
        <p:spPr bwMode="auto">
          <a:xfrm>
            <a:off x="-2913" y="6144016"/>
            <a:ext cx="7966553" cy="7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logo vesela ol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40" y="6144016"/>
            <a:ext cx="796923" cy="713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4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tografija osebe Katarina V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" y="836712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K1_17_Vitr\Islandija_pedstavitev\ISLANDIJA_SLIKE_FOTOAPARAT\137___04\IMG_4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3" y="0"/>
            <a:ext cx="9276523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248128" cy="243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G:\K1_17_Vitr\Islandija_pedstavitev\ISLANDIJA_SLIKE_FOTOAPARAT\137___04\IMG_4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20247"/>
            <a:ext cx="3161042" cy="23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755576" y="241418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UMETNOST – naravni materiali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92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"/>
          <a:stretch/>
        </p:blipFill>
        <p:spPr bwMode="auto">
          <a:xfrm>
            <a:off x="83599" y="1120501"/>
            <a:ext cx="891180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216024" y="197171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GEJZIR, pomen izkoriščanja geotermalne energije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703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grafija osebe Katarina V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6280867" cy="35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K1_17_Vitr\Islandija_pedstavitev\ISLANDIJA_SLIKE_FOTOAPARAT\137___04\IMG_4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29437"/>
            <a:ext cx="5513449" cy="41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4039211"/>
            <a:ext cx="2908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pomen izkoriščanja </a:t>
            </a:r>
            <a:endParaRPr lang="sl-SI" b="1" dirty="0" smtClean="0"/>
          </a:p>
          <a:p>
            <a:r>
              <a:rPr lang="sl-SI" b="1" dirty="0" smtClean="0"/>
              <a:t>geotermalne </a:t>
            </a:r>
            <a:r>
              <a:rPr lang="sl-SI" b="1" dirty="0"/>
              <a:t>energije, </a:t>
            </a:r>
            <a:endParaRPr lang="sl-SI" b="1" dirty="0" smtClean="0"/>
          </a:p>
          <a:p>
            <a:endParaRPr lang="sl-SI" b="1" dirty="0" smtClean="0"/>
          </a:p>
          <a:p>
            <a:r>
              <a:rPr lang="sl-SI" b="1" dirty="0" smtClean="0"/>
              <a:t>RASTLINJAK in restavracija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6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0"/>
          <a:stretch/>
        </p:blipFill>
        <p:spPr bwMode="auto">
          <a:xfrm>
            <a:off x="0" y="1"/>
            <a:ext cx="9864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79512" y="5880171"/>
            <a:ext cx="381642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LAVA, nekdanji izbruh vulkana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86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grafija osebe Katarina V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63"/>
            <a:ext cx="9144000" cy="68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275856" y="116632"/>
            <a:ext cx="381642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ČRNA OBALA</a:t>
            </a:r>
            <a:endParaRPr lang="sl-SI" dirty="0"/>
          </a:p>
        </p:txBody>
      </p:sp>
      <p:pic>
        <p:nvPicPr>
          <p:cNvPr id="1029" name="Picture 5" descr="G:\K1_17_Vitr\Islandija_pedstavitev\ISLANDIJA_SLIKE_FOTOAPARAT\137___04\IMG_4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2" y="1367830"/>
            <a:ext cx="5480633" cy="41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19418"/>
          <a:stretch/>
        </p:blipFill>
        <p:spPr bwMode="auto">
          <a:xfrm>
            <a:off x="6197916" y="4253295"/>
            <a:ext cx="2909456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grafija osebe Katarina VK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6" y="4279469"/>
            <a:ext cx="4270434" cy="23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5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tografija osebe Katarina V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-603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116957" y="5479768"/>
            <a:ext cx="381642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LAVA  - polotok</a:t>
            </a:r>
            <a:endParaRPr lang="sl-SI" dirty="0"/>
          </a:p>
        </p:txBody>
      </p:sp>
      <p:pic>
        <p:nvPicPr>
          <p:cNvPr id="3074" name="Picture 2" descr="Fotografija osebe Katarina V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6" y="4037929"/>
            <a:ext cx="4975046" cy="27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K1_17_Vitr\Islandija_pedstavitev\ISLANDIJA_SLIKE_FOTOAPARAT\137___04\IMG_4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90" y="15489"/>
            <a:ext cx="3930222" cy="29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32" y="12069960"/>
            <a:ext cx="13569274" cy="101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Fotografija osebe Katarina VK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0"/>
          <a:stretch/>
        </p:blipFill>
        <p:spPr bwMode="auto">
          <a:xfrm>
            <a:off x="0" y="31998"/>
            <a:ext cx="9144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24465"/>
          <a:stretch/>
        </p:blipFill>
        <p:spPr bwMode="auto">
          <a:xfrm>
            <a:off x="2987824" y="4001161"/>
            <a:ext cx="6156176" cy="27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22299" y="4007237"/>
            <a:ext cx="28215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endParaRPr lang="sl-SI" b="1" dirty="0"/>
          </a:p>
          <a:p>
            <a:r>
              <a:rPr lang="sl-SI" b="1" dirty="0" smtClean="0"/>
              <a:t>Stik EURAZIJSKE in S. AM. TEKTONSKE PLOŠČE</a:t>
            </a:r>
          </a:p>
        </p:txBody>
      </p: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/>
          <a:stretch/>
        </p:blipFill>
        <p:spPr bwMode="auto">
          <a:xfrm>
            <a:off x="-106613" y="0"/>
            <a:ext cx="9276540" cy="68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6012160" y="984082"/>
            <a:ext cx="28215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endParaRPr lang="sl-SI" b="1" dirty="0"/>
          </a:p>
          <a:p>
            <a:r>
              <a:rPr lang="sl-SI" b="1" dirty="0" smtClean="0"/>
              <a:t>ISLANDSKI KONJ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-99328" y="2045925"/>
            <a:ext cx="4630985" cy="4795873"/>
            <a:chOff x="-99328" y="2045925"/>
            <a:chExt cx="4630985" cy="4795873"/>
          </a:xfrm>
        </p:grpSpPr>
        <p:pic>
          <p:nvPicPr>
            <p:cNvPr id="5122" name="Picture 2" descr="Fotografija osebe Katarina VK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2" r="30123"/>
            <a:stretch/>
          </p:blipFill>
          <p:spPr bwMode="auto">
            <a:xfrm>
              <a:off x="-99328" y="2045925"/>
              <a:ext cx="4630985" cy="479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ravokotnik 1"/>
            <p:cNvSpPr/>
            <p:nvPr/>
          </p:nvSpPr>
          <p:spPr>
            <a:xfrm>
              <a:off x="0" y="6165304"/>
              <a:ext cx="17951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b="1" dirty="0"/>
                <a:t>ISLANDSKI </a:t>
              </a:r>
              <a:r>
                <a:rPr lang="sl-SI" b="1" dirty="0" smtClean="0"/>
                <a:t>GOZD</a:t>
              </a:r>
              <a:endParaRPr lang="sl-SI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/>
          <a:stretch/>
        </p:blipFill>
        <p:spPr bwMode="auto">
          <a:xfrm>
            <a:off x="-168904" y="-17706"/>
            <a:ext cx="9337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otografija osebe Katarina VK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5" t="2160" r="31936" b="32534"/>
          <a:stretch/>
        </p:blipFill>
        <p:spPr bwMode="auto">
          <a:xfrm>
            <a:off x="-149223" y="1908228"/>
            <a:ext cx="282632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otografija osebe Katarina VK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10605" r="29904" b="18916"/>
          <a:stretch/>
        </p:blipFill>
        <p:spPr bwMode="auto">
          <a:xfrm>
            <a:off x="-117175" y="5040854"/>
            <a:ext cx="2838787" cy="181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otografija osebe Katarina VK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86" y="2492896"/>
            <a:ext cx="2475087" cy="440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25869" y="116632"/>
            <a:ext cx="430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Ogled mesta Reykjavik in okolice, </a:t>
            </a:r>
            <a:r>
              <a:rPr lang="sl-SI" b="1" dirty="0" smtClean="0"/>
              <a:t>muzejev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70829"/>
              </p:ext>
            </p:extLst>
          </p:nvPr>
        </p:nvGraphicFramePr>
        <p:xfrm>
          <a:off x="107503" y="908720"/>
          <a:ext cx="8970847" cy="52163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785332"/>
                <a:gridCol w="1146492"/>
                <a:gridCol w="2955510"/>
                <a:gridCol w="2083513"/>
              </a:tblGrid>
              <a:tr h="8297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Italija – hrana in agrikultura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b="0" dirty="0">
                          <a:effectLst/>
                        </a:rPr>
                        <a:t>7 dni</a:t>
                      </a:r>
                      <a:endParaRPr lang="sl-SI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b="0" dirty="0">
                          <a:effectLst/>
                        </a:rPr>
                        <a:t>Daša Sojer</a:t>
                      </a:r>
                      <a:endParaRPr lang="sl-SI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b="0" dirty="0">
                          <a:effectLst/>
                        </a:rPr>
                        <a:t>2.– </a:t>
                      </a:r>
                      <a:r>
                        <a:rPr lang="sl-SI" sz="1800" b="0" dirty="0" smtClean="0">
                          <a:effectLst/>
                        </a:rPr>
                        <a:t>10. </a:t>
                      </a:r>
                      <a:r>
                        <a:rPr lang="sl-SI" sz="1800" b="0" dirty="0">
                          <a:effectLst/>
                        </a:rPr>
                        <a:t>11. 2016</a:t>
                      </a:r>
                      <a:endParaRPr lang="sl-SI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8297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Islandija </a:t>
                      </a:r>
                      <a:r>
                        <a:rPr lang="sl-SI" sz="1800" dirty="0" smtClean="0">
                          <a:effectLst/>
                        </a:rPr>
                        <a:t>– HIDDEN IN THE OPEN SPACE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5 dni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Katarina Vodopivec Kolar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april 2017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8240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Malta – jezikovni tečaj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5 dni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Nina Valenčič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Melita Langus Peterlin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Bojana Rutar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Petra Zupančič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Jasna </a:t>
                      </a:r>
                      <a:r>
                        <a:rPr lang="sl-SI" sz="1800" dirty="0" err="1" smtClean="0">
                          <a:effectLst/>
                        </a:rPr>
                        <a:t>Zorenč</a:t>
                      </a:r>
                      <a:endParaRPr lang="sl-SI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julij, avgust 2017</a:t>
                      </a:r>
                      <a:endParaRPr lang="sl-SI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8297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Finska </a:t>
                      </a:r>
                      <a:r>
                        <a:rPr lang="sl-SI" sz="1800" dirty="0" smtClean="0">
                          <a:effectLst/>
                        </a:rPr>
                        <a:t>– OUT OF CLASROOM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>
                          <a:effectLst/>
                        </a:rPr>
                        <a:t>5 dni</a:t>
                      </a:r>
                      <a:endParaRPr lang="sl-SI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Mira Marinšek</a:t>
                      </a:r>
                    </a:p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dirty="0" smtClean="0">
                          <a:effectLst/>
                        </a:rPr>
                        <a:t>Katarina Vodopivec Kolar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julij  </a:t>
                      </a:r>
                      <a:r>
                        <a:rPr lang="sl-SI" sz="1800" dirty="0">
                          <a:effectLst/>
                        </a:rPr>
                        <a:t>2017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90298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Portugalska – OUTDOOR LEARNING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>
                          <a:effectLst/>
                        </a:rPr>
                        <a:t>9 dni</a:t>
                      </a:r>
                      <a:endParaRPr lang="sl-SI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Urška Gorjan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effectLst/>
                        </a:rPr>
                        <a:t>Katarina Vodopivec Kolar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effectLst/>
                        </a:rPr>
                        <a:t>avgust 2018</a:t>
                      </a:r>
                      <a:endParaRPr lang="sl-SI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  <p:sp>
        <p:nvSpPr>
          <p:cNvPr id="3" name="Pravokotnik 2"/>
          <p:cNvSpPr/>
          <p:nvPr/>
        </p:nvSpPr>
        <p:spPr>
          <a:xfrm>
            <a:off x="20572" y="184666"/>
            <a:ext cx="284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PREDVIDENE MOBILNOSTI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904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K1_17_Vitr\Islandija_pedstavitev\ISLANDIJA_SLIKE_FOTOAPARAT\137___04\IMG_4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67" y="-143090"/>
            <a:ext cx="9334787" cy="70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K1_17_Vitr\Islandija_pedstavitev\ISLANDIJA_SLIKE_FOTOAPARAT\137___04\IMG_4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1779">
            <a:off x="-231565" y="582734"/>
            <a:ext cx="4742269" cy="355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001560" cy="300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8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Prikazan je element DSC014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AutoShape 7" descr="Prikazan je element DSC0148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48880"/>
            <a:ext cx="5747743" cy="43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8" t="12992" r="21505" b="38794"/>
          <a:stretch/>
        </p:blipFill>
        <p:spPr bwMode="auto">
          <a:xfrm>
            <a:off x="4211960" y="29075"/>
            <a:ext cx="4550532" cy="319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 descr="Prikazan je element DSC0148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-20195" y="160337"/>
            <a:ext cx="42321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OBISK ŠOLE:</a:t>
            </a:r>
          </a:p>
          <a:p>
            <a:r>
              <a:rPr lang="sl-SI" b="1" dirty="0" smtClean="0"/>
              <a:t>spoznavanje </a:t>
            </a:r>
            <a:r>
              <a:rPr lang="sl-SI" b="1" dirty="0"/>
              <a:t>načina dela v </a:t>
            </a:r>
            <a:r>
              <a:rPr lang="sl-SI" b="1" dirty="0" smtClean="0"/>
              <a:t>šoli, projektov</a:t>
            </a:r>
          </a:p>
          <a:p>
            <a:endParaRPr lang="sl-SI" b="1" dirty="0" smtClean="0"/>
          </a:p>
          <a:p>
            <a:r>
              <a:rPr lang="sl-SI" b="1" dirty="0"/>
              <a:t>Odprta </a:t>
            </a:r>
            <a:r>
              <a:rPr lang="sl-SI" b="1" dirty="0" smtClean="0"/>
              <a:t>gradnja</a:t>
            </a:r>
          </a:p>
          <a:p>
            <a:endParaRPr lang="sl-SI" b="1" dirty="0"/>
          </a:p>
          <a:p>
            <a:r>
              <a:rPr lang="sl-SI" b="1" dirty="0" smtClean="0"/>
              <a:t>Preobuvanje staršev, skupni zajtrki s starši.</a:t>
            </a:r>
          </a:p>
          <a:p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6156177" y="3789040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b="1" dirty="0"/>
          </a:p>
          <a:p>
            <a:r>
              <a:rPr lang="sl-SI" b="1" dirty="0" smtClean="0"/>
              <a:t>POZITIVNO VZDUŠJE:</a:t>
            </a:r>
          </a:p>
          <a:p>
            <a:r>
              <a:rPr lang="sl-SI" b="1" dirty="0" smtClean="0"/>
              <a:t> </a:t>
            </a:r>
          </a:p>
          <a:p>
            <a:r>
              <a:rPr lang="sl-SI" b="1" dirty="0" smtClean="0"/>
              <a:t>Druženje učiteljev, </a:t>
            </a:r>
          </a:p>
          <a:p>
            <a:r>
              <a:rPr lang="sl-SI" b="1" dirty="0" smtClean="0"/>
              <a:t>skupno obedovanje, </a:t>
            </a:r>
          </a:p>
          <a:p>
            <a:r>
              <a:rPr lang="sl-SI" b="1" dirty="0" smtClean="0"/>
              <a:t>skupni prostori, </a:t>
            </a:r>
          </a:p>
          <a:p>
            <a:r>
              <a:rPr lang="sl-SI" b="1" dirty="0" smtClean="0"/>
              <a:t>zelo nasmejani.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K1_17_Vitr\Islandija_pedstavitev\ISLANDIJA_SLIKE_FOTOAPARAT\137___04\IMG_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t="30995" r="19755" b="10235"/>
          <a:stretch/>
        </p:blipFill>
        <p:spPr bwMode="auto">
          <a:xfrm>
            <a:off x="-108520" y="4471472"/>
            <a:ext cx="4392488" cy="238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9"/>
          <a:stretch/>
        </p:blipFill>
        <p:spPr bwMode="auto">
          <a:xfrm>
            <a:off x="4483346" y="4548612"/>
            <a:ext cx="466065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4" y="119494"/>
            <a:ext cx="4061414" cy="304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1"/>
          <a:stretch/>
        </p:blipFill>
        <p:spPr bwMode="auto">
          <a:xfrm>
            <a:off x="5724128" y="298855"/>
            <a:ext cx="2997009" cy="42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G:\K1_17_Vitr\Islandija_pedstavitev\ISLANDIJA_SLIKE_FOTOAPARAT\137___04\IMG_44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14312" r="15476" b="6477"/>
          <a:stretch/>
        </p:blipFill>
        <p:spPr bwMode="auto">
          <a:xfrm>
            <a:off x="2523744" y="1791379"/>
            <a:ext cx="3632432" cy="27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22554" y="3284984"/>
            <a:ext cx="2030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Izdelki učencev krasijo šolo</a:t>
            </a:r>
          </a:p>
          <a:p>
            <a:pPr algn="ctr"/>
            <a:r>
              <a:rPr lang="sl-SI" b="1" dirty="0"/>
              <a:t>– timsko delo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11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4583" r="32137" b="13086"/>
          <a:stretch/>
        </p:blipFill>
        <p:spPr bwMode="auto">
          <a:xfrm>
            <a:off x="0" y="13466"/>
            <a:ext cx="9425864" cy="684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3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2627" y="348118"/>
            <a:ext cx="637158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TEME: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Predstavitev tradicionalnih mitoloških bitij svoje države – spoznavanje (mit o -Zlatorogu),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Povezava med ohranjanjem kulturne in naravne dediščine,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Ekskurzije – spoznavanje geografskih in naravoslovnih značilnosti Islandije,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UNESCO zaščitena dediščina,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Internacionalizacija šolskih projektov, sodelovanje s tujimi partnerji,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Obisk šole, spoznavanje načina dela v drugih deželah.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/>
              <a:t>TWINSPACE – vsakodnevno poročanje </a:t>
            </a:r>
            <a:r>
              <a:rPr lang="sl-SI" sz="2400" b="1" smtClean="0"/>
              <a:t>na portalu </a:t>
            </a:r>
            <a:r>
              <a:rPr lang="sl-SI" sz="2400" b="1" dirty="0" smtClean="0"/>
              <a:t>e-</a:t>
            </a:r>
            <a:r>
              <a:rPr lang="sl-SI" sz="2400" b="1" dirty="0" err="1" smtClean="0"/>
              <a:t>twinninga</a:t>
            </a:r>
            <a:r>
              <a:rPr lang="sl-SI" sz="2400" b="1" dirty="0" smtClean="0"/>
              <a:t> in na –</a:t>
            </a:r>
            <a:r>
              <a:rPr lang="sl-SI" sz="2400" b="1" dirty="0" err="1"/>
              <a:t>E</a:t>
            </a:r>
            <a:r>
              <a:rPr lang="sl-SI" sz="2400" b="1" dirty="0" err="1" smtClean="0"/>
              <a:t>ducatonal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School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Getaway</a:t>
            </a:r>
            <a:endParaRPr lang="sl-SI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b="1" dirty="0"/>
          </a:p>
          <a:p>
            <a:endParaRPr lang="sl-SI" sz="2000" b="1" dirty="0"/>
          </a:p>
        </p:txBody>
      </p:sp>
      <p:sp>
        <p:nvSpPr>
          <p:cNvPr id="3" name="Pravokotnik 2"/>
          <p:cNvSpPr/>
          <p:nvPr/>
        </p:nvSpPr>
        <p:spPr>
          <a:xfrm>
            <a:off x="1763688" y="5560688"/>
            <a:ext cx="67501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twinspace.etwinning.net/18485/home</a:t>
            </a:r>
            <a:endParaRPr lang="sl-SI" dirty="0" smtClean="0"/>
          </a:p>
          <a:p>
            <a:endParaRPr lang="sl-SI" dirty="0"/>
          </a:p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www.schooleducationgateway.eu/en/pub/teacher_academy/catalogue/detail.cfm?id=3974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7172" name="Picture 4" descr="https://media.padletcdn.com/v13/image/a_exif,c_limit,dpr_1.0,h_608,w_863/https%3A%2F%2Fpadletuploads.blob.core.windows.net%2Fprod%2F176380477%2F9635220de395e84d05e33a35645833a3%2FZLATOR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86481"/>
            <a:ext cx="2670357" cy="48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28125" r="35981" b="41406"/>
          <a:stretch/>
        </p:blipFill>
        <p:spPr bwMode="auto">
          <a:xfrm>
            <a:off x="2179088" y="4121696"/>
            <a:ext cx="69635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8617" r="11773" b="5966"/>
          <a:stretch/>
        </p:blipFill>
        <p:spPr bwMode="auto">
          <a:xfrm>
            <a:off x="-1" y="0"/>
            <a:ext cx="6826845" cy="412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2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9222" y="188640"/>
            <a:ext cx="8928992" cy="43394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3800" dirty="0" smtClean="0"/>
              <a:t>ERASMUS PROJEKT V </a:t>
            </a:r>
            <a:r>
              <a:rPr lang="sl-SI" sz="3800" dirty="0"/>
              <a:t>PRIHODNOSTI </a:t>
            </a:r>
            <a:endParaRPr lang="sl-SI" sz="3800" dirty="0" smtClean="0"/>
          </a:p>
          <a:p>
            <a:r>
              <a:rPr lang="sl-SI" sz="2400" i="1" dirty="0" smtClean="0"/>
              <a:t>MEDNARODNA DIMENZIJA SODELOVALNEGA UČENJA VZGOJE ZA TRAJNOSTNI RAZVOJ V NARAVNEM OKOLJU </a:t>
            </a:r>
            <a:r>
              <a:rPr lang="sl-SI" i="1" dirty="0" smtClean="0"/>
              <a:t>- </a:t>
            </a:r>
            <a:r>
              <a:rPr lang="sl-SI" dirty="0"/>
              <a:t>ž</a:t>
            </a:r>
            <a:r>
              <a:rPr lang="sl-SI" dirty="0" smtClean="0"/>
              <a:t>elimo pridobiti dodatne </a:t>
            </a:r>
            <a:r>
              <a:rPr lang="sl-SI" dirty="0"/>
              <a:t>usmeritve, kako vključevati VITR v celotni </a:t>
            </a:r>
            <a:r>
              <a:rPr lang="sl-SI" dirty="0" err="1"/>
              <a:t>kurikulum</a:t>
            </a:r>
            <a:r>
              <a:rPr lang="sl-SI" dirty="0"/>
              <a:t> </a:t>
            </a:r>
            <a:r>
              <a:rPr lang="sl-SI" dirty="0" smtClean="0"/>
              <a:t>šole (</a:t>
            </a:r>
            <a:r>
              <a:rPr lang="sl-SI" dirty="0" err="1" smtClean="0"/>
              <a:t>medpredmetno</a:t>
            </a:r>
            <a:r>
              <a:rPr lang="sl-SI" dirty="0" smtClean="0"/>
              <a:t>, timsko delo) v mednarodnih projektih in izobraževanju.</a:t>
            </a:r>
          </a:p>
          <a:p>
            <a:r>
              <a:rPr lang="sl-SI" dirty="0"/>
              <a:t>Mobilnost pedagoških delavcev nam bo omogočila spoznati, kakšne so </a:t>
            </a:r>
            <a:r>
              <a:rPr lang="sl-SI" b="1" dirty="0"/>
              <a:t>učne prakse in delovno okolje </a:t>
            </a:r>
            <a:r>
              <a:rPr lang="sl-SI" dirty="0"/>
              <a:t>drugje v EU, v okviru različnih geografskih območij, da bi lahko pridobljeno znanje in </a:t>
            </a:r>
            <a:r>
              <a:rPr lang="sl-SI" u="sng" dirty="0"/>
              <a:t>nove kompetence uporabili pri svojem </a:t>
            </a:r>
            <a:r>
              <a:rPr lang="sl-SI" u="sng" dirty="0" smtClean="0"/>
              <a:t>delu.</a:t>
            </a:r>
          </a:p>
          <a:p>
            <a:r>
              <a:rPr lang="sl-SI" dirty="0" smtClean="0"/>
              <a:t>Želimo </a:t>
            </a:r>
            <a:r>
              <a:rPr lang="sl-SI" dirty="0"/>
              <a:t>spoznati tudi nove partnerje </a:t>
            </a:r>
            <a:r>
              <a:rPr lang="sl-SI" dirty="0" smtClean="0"/>
              <a:t>(</a:t>
            </a:r>
            <a:r>
              <a:rPr lang="sl-SI" b="1" dirty="0" err="1"/>
              <a:t>Erasmus</a:t>
            </a:r>
            <a:r>
              <a:rPr lang="sl-SI" b="1" dirty="0"/>
              <a:t> + KA2, </a:t>
            </a:r>
            <a:r>
              <a:rPr lang="sl-SI" b="1" dirty="0" err="1"/>
              <a:t>eTwinning</a:t>
            </a:r>
            <a:r>
              <a:rPr lang="sl-SI" dirty="0" smtClean="0"/>
              <a:t>). 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771800" y="6320017"/>
            <a:ext cx="371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HVALA ZA VAŠO POZORNOST!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706847" y="4474613"/>
            <a:ext cx="7848872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l-SI" sz="2800" b="1" dirty="0"/>
              <a:t>Le s prenašanjem pozitivnih trajnostno orientiranih praks na mlajše rodove bomo pripomogli k obvarovanju našega okolja in graditvi pozitivnih medsebojnih odnosov v </a:t>
            </a:r>
            <a:r>
              <a:rPr lang="sl-SI" sz="2800" b="1" dirty="0" smtClean="0"/>
              <a:t>prihodnosti.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9462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1"/>
          <a:stretch/>
        </p:blipFill>
        <p:spPr bwMode="auto">
          <a:xfrm>
            <a:off x="0" y="1134169"/>
            <a:ext cx="9133237" cy="57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8" t="64060" r="14458" b="22493"/>
          <a:stretch/>
        </p:blipFill>
        <p:spPr bwMode="auto">
          <a:xfrm>
            <a:off x="58399" y="0"/>
            <a:ext cx="6486525" cy="98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948264" y="190634"/>
            <a:ext cx="180690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l-SI" b="1" dirty="0" smtClean="0"/>
              <a:t>ISLANDIJA</a:t>
            </a:r>
          </a:p>
          <a:p>
            <a:pPr algn="ctr"/>
            <a:r>
              <a:rPr lang="sl-SI" b="1" dirty="0" smtClean="0"/>
              <a:t>16.4. – 22.4.2017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852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kazan je element DSCN3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1" y="3717031"/>
            <a:ext cx="3975993" cy="298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99267" y="43584"/>
            <a:ext cx="88198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Spoznavanje kulturne in naravne dediščine z namenom ohranjanja in prenosa znanj novim generacijam: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Saga muzej – prvi naseljenci Islandije, zg. izvor in tradicije,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Ogled mesta Reykjavik in okolice, muzejev, mitologija (ELVES, HIDDEN PEOPLE, TROLLS),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err="1" smtClean="0"/>
              <a:t>School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elves</a:t>
            </a:r>
            <a:r>
              <a:rPr lang="sl-SI" sz="2000" b="1" dirty="0"/>
              <a:t> </a:t>
            </a:r>
            <a:r>
              <a:rPr lang="sl-SI" sz="2000" b="1" dirty="0" smtClean="0"/>
              <a:t>– spoznavanje pričevanj o soočanju s skritimi bitji z etnologom,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Ekskurzije – spoznavanje geografskih značilnosti v povezavi z ohranjanjem folklornih pripovedi v posameznih naravnih okoljih,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Obisk šole, spoznavanje načina dela v šoli, projektov,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Spoznavni večer – druženje in predstavitev držav s tradicionalno hrano.</a:t>
            </a:r>
          </a:p>
          <a:p>
            <a:endParaRPr lang="sl-SI" sz="2000" b="1" dirty="0"/>
          </a:p>
        </p:txBody>
      </p:sp>
      <p:pic>
        <p:nvPicPr>
          <p:cNvPr id="5" name="Picture 8" descr="Fotografija osebe Katarina VK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03" y="3933054"/>
            <a:ext cx="4541651" cy="25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r="-1"/>
          <a:stretch/>
        </p:blipFill>
        <p:spPr bwMode="auto">
          <a:xfrm>
            <a:off x="-500063" y="1"/>
            <a:ext cx="9644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otografija osebe Katarina VK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40417"/>
            <a:ext cx="2127245" cy="37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winspace.etwinning.net/files/collabspace/5/85/485/18485/images/bdd4034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8877" r="13402" b="3521"/>
          <a:stretch/>
        </p:blipFill>
        <p:spPr bwMode="auto">
          <a:xfrm>
            <a:off x="-324545" y="172069"/>
            <a:ext cx="3380135" cy="25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267197" y="172069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err="1"/>
              <a:t>School</a:t>
            </a:r>
            <a:r>
              <a:rPr lang="sl-SI" b="1" dirty="0"/>
              <a:t> </a:t>
            </a:r>
            <a:r>
              <a:rPr lang="sl-SI" b="1" dirty="0" err="1"/>
              <a:t>of</a:t>
            </a:r>
            <a:r>
              <a:rPr lang="sl-SI" b="1" dirty="0"/>
              <a:t> </a:t>
            </a:r>
            <a:r>
              <a:rPr lang="sl-SI" b="1" dirty="0" err="1"/>
              <a:t>elves</a:t>
            </a:r>
            <a:r>
              <a:rPr lang="sl-SI" b="1" dirty="0"/>
              <a:t>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pričevanj o soočanju s skritimi bitji z etnologom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7998"/>
          <a:stretch/>
        </p:blipFill>
        <p:spPr bwMode="auto">
          <a:xfrm>
            <a:off x="48878" y="905921"/>
            <a:ext cx="9005455" cy="58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1335" y="20466"/>
            <a:ext cx="8984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spoznavanje geografskih značilnosti v povezavi z ohranjanjem folklornih pripovedi v posameznih naravnih </a:t>
            </a:r>
            <a:r>
              <a:rPr lang="sl-SI" b="1" dirty="0" smtClean="0"/>
              <a:t>okoljih</a:t>
            </a:r>
          </a:p>
          <a:p>
            <a:r>
              <a:rPr lang="sl-SI" b="1" dirty="0" smtClean="0"/>
              <a:t>CHURCH OF ELVES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otografija osebe Ies Pif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twinspace.etwinning.net/files/collabspace/5/85/485/18485/images/b7bb53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/>
          <a:stretch/>
        </p:blipFill>
        <p:spPr bwMode="auto">
          <a:xfrm>
            <a:off x="45755" y="36806"/>
            <a:ext cx="4609287" cy="25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5793" y="2828836"/>
            <a:ext cx="36421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Ekskurzije – spoznavanje geografskih značilnosti v povezavi z ohranjanjem folklornih pripovedi v posameznih naravnih </a:t>
            </a:r>
            <a:r>
              <a:rPr lang="sl-SI" b="1" dirty="0" smtClean="0"/>
              <a:t>okoljih.</a:t>
            </a:r>
          </a:p>
          <a:p>
            <a:r>
              <a:rPr lang="sl-SI" b="1" dirty="0" smtClean="0"/>
              <a:t>TROLI</a:t>
            </a:r>
            <a:endParaRPr lang="sl-SI" dirty="0"/>
          </a:p>
        </p:txBody>
      </p:sp>
      <p:pic>
        <p:nvPicPr>
          <p:cNvPr id="4098" name="Picture 2" descr="Fotografija osebe Katarina VK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11008" r="40241"/>
          <a:stretch/>
        </p:blipFill>
        <p:spPr bwMode="auto">
          <a:xfrm>
            <a:off x="6588224" y="52819"/>
            <a:ext cx="2418933" cy="22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otografija osebe Ies Pif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"/>
            <a:ext cx="92075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otografija osebe Ies Pifi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35027" r="10448" b="9821"/>
          <a:stretch/>
        </p:blipFill>
        <p:spPr bwMode="auto">
          <a:xfrm>
            <a:off x="4103440" y="17837"/>
            <a:ext cx="5040560" cy="28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16024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/>
              <a:t>Ekskurzije – </a:t>
            </a:r>
            <a:endParaRPr lang="sl-SI" b="1" dirty="0" smtClean="0"/>
          </a:p>
          <a:p>
            <a:r>
              <a:rPr lang="sl-SI" b="1" dirty="0" smtClean="0"/>
              <a:t>spoznavanje </a:t>
            </a:r>
            <a:r>
              <a:rPr lang="sl-SI" b="1" dirty="0"/>
              <a:t>geografskih </a:t>
            </a:r>
            <a:r>
              <a:rPr lang="sl-SI" b="1" dirty="0" smtClean="0"/>
              <a:t>značilnosti:</a:t>
            </a:r>
          </a:p>
          <a:p>
            <a:r>
              <a:rPr lang="sl-SI" b="1" dirty="0" smtClean="0"/>
              <a:t>RAZLIČNI LEDENIŠKI SLAPOVI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94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grafija osebe Katarina V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11372</TotalTime>
  <Words>683</Words>
  <Application>Microsoft Office PowerPoint</Application>
  <PresentationFormat>Diaprojekcija na zaslonu (4:3)</PresentationFormat>
  <Paragraphs>116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27" baseType="lpstr">
      <vt:lpstr>Officeova tema</vt:lpstr>
      <vt:lpstr>Mednarodna dimenzija sodelovalnega učenja vzgoje z trajnostni razvoj v naravnem okolju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katarina</dc:creator>
  <cp:lastModifiedBy>Uporabnik</cp:lastModifiedBy>
  <cp:revision>34</cp:revision>
  <dcterms:created xsi:type="dcterms:W3CDTF">2017-04-27T19:07:52Z</dcterms:created>
  <dcterms:modified xsi:type="dcterms:W3CDTF">2017-05-23T09:13:48Z</dcterms:modified>
</cp:coreProperties>
</file>